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f4v5agD7SscZEgQwSUBKi5+/v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7990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71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3" name="Google Shape;17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5308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 name="Google Shape;18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371042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1" name="Google Shape;19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393658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7" name="Google Shape;19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415052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7" name="Google Shape;20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39828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7" name="Google Shape;21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301279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3" name="Google Shape;22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197644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9" name="Google Shape;2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152898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9" name="Google Shape;23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147064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9" name="Google Shape;24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68996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a:t>
            </a:fld>
            <a:endParaRPr/>
          </a:p>
        </p:txBody>
      </p:sp>
    </p:spTree>
    <p:extLst>
      <p:ext uri="{BB962C8B-B14F-4D97-AF65-F5344CB8AC3E}">
        <p14:creationId xmlns:p14="http://schemas.microsoft.com/office/powerpoint/2010/main" val="257165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6" name="Google Shape;25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112141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1543855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0" name="Google Shape;27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315400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0" name="Google Shape;28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52890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0" name="Google Shape;29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314812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7" name="Google Shape;29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395658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41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0" name="Google Shape;31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3376017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0" name="Google Shape;32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28</a:t>
            </a:fld>
            <a:endParaRPr/>
          </a:p>
        </p:txBody>
      </p:sp>
    </p:spTree>
    <p:extLst>
      <p:ext uri="{BB962C8B-B14F-4D97-AF65-F5344CB8AC3E}">
        <p14:creationId xmlns:p14="http://schemas.microsoft.com/office/powerpoint/2010/main" val="1860866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7" name="Google Shape;32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343372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41409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167464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a:p>
        </p:txBody>
      </p:sp>
    </p:spTree>
    <p:extLst>
      <p:ext uri="{BB962C8B-B14F-4D97-AF65-F5344CB8AC3E}">
        <p14:creationId xmlns:p14="http://schemas.microsoft.com/office/powerpoint/2010/main" val="22491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404664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41576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a:p>
        </p:txBody>
      </p:sp>
    </p:spTree>
    <p:extLst>
      <p:ext uri="{BB962C8B-B14F-4D97-AF65-F5344CB8AC3E}">
        <p14:creationId xmlns:p14="http://schemas.microsoft.com/office/powerpoint/2010/main" val="75696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370161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612775"/>
            <a:ext cx="5486400" cy="4114800"/>
          </a:xfrm>
          <a:prstGeom prst="rect">
            <a:avLst/>
          </a:prstGeom>
          <a:noFill/>
          <a:ln>
            <a:noFill/>
          </a:ln>
        </p:spPr>
      </p:sp>
      <p:sp>
        <p:nvSpPr>
          <p:cNvPr id="68" name="Google Shape;68;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cielo.edu.uy/scielo.php?script=sci_arttext&amp;pid=S1688-42212016000200002&amp;lng=es&amp;nrm=iso&amp;tlng=es#Orth2009_" TargetMode="External"/><Relationship Id="rId5" Type="http://schemas.openxmlformats.org/officeDocument/2006/relationships/hyperlink" Target="http://www.scielo.edu.uy/scielo.php?script=sci_arttext&amp;pid=S1688-42212016000200002&amp;lng=es&amp;nrm=iso&amp;tlng=es#Sook-Young_" TargetMode="External"/><Relationship Id="rId4" Type="http://schemas.openxmlformats.org/officeDocument/2006/relationships/hyperlink" Target="http://www.scielo.edu.uy/scielo.php?script=sci_arttext&amp;pid=S1688-42212016000200002&amp;lng=es&amp;nrm=iso&amp;tlng=es#Zavala_"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oi.org/10.6018/eglobal.4206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aho.org/es/documentos/folleto-depresion-al-envejec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x.doi.org/10.6018/eglobal.18.3.3244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who.int/mental_health/evidence/WHOQOL_OLD_Manual.pdf?ua=1" TargetMode="External"/><Relationship Id="rId4" Type="http://schemas.openxmlformats.org/officeDocument/2006/relationships/hyperlink" Target="http://dx.doi.org/10.4067/S0034-9887200000110000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lo.edu.uy/scielo.php?script=sci_arttext&amp;pid=S1688-42212016000200002&amp;lng=es&amp;nrm=iso&amp;tlng=es#Orth2010_"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lo.edu.uy/scielo.php?script=sci_arttext&amp;pid=S1688-42212016000200002&amp;lng=es&amp;nrm=iso&amp;tlng=es#Robins2005_"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12262" y="1929597"/>
            <a:ext cx="8073014" cy="26309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s-MX" sz="2400" b="1"/>
              <a:t>Curso-Taller </a:t>
            </a:r>
            <a:br>
              <a:rPr lang="es-MX" sz="2400" b="1"/>
            </a:br>
            <a:r>
              <a:rPr lang="es-MX" sz="2400" b="1"/>
              <a:t>“Enseñanza del modelo de envejecimiento saludable: valoración de los dominios de la Atención Integrada para las Personas Mayores ICOPE”.</a:t>
            </a:r>
            <a:br>
              <a:rPr lang="es-MX" sz="2400" b="1"/>
            </a:br>
            <a:r>
              <a:rPr lang="es-MX" sz="2400" b="1"/>
              <a:t/>
            </a:r>
            <a:br>
              <a:rPr lang="es-MX" sz="2400" b="1"/>
            </a:br>
            <a:r>
              <a:rPr lang="es-MX" sz="2400" b="1"/>
              <a:t/>
            </a:r>
            <a:br>
              <a:rPr lang="es-MX" sz="2400" b="1"/>
            </a:br>
            <a:endParaRPr sz="2400"/>
          </a:p>
        </p:txBody>
      </p:sp>
      <p:pic>
        <p:nvPicPr>
          <p:cNvPr id="89" name="Google Shape;89;p1"/>
          <p:cNvPicPr preferRelativeResize="0"/>
          <p:nvPr/>
        </p:nvPicPr>
        <p:blipFill rotWithShape="1">
          <a:blip r:embed="rId3">
            <a:alphaModFix/>
          </a:blip>
          <a:srcRect/>
          <a:stretch/>
        </p:blipFill>
        <p:spPr>
          <a:xfrm>
            <a:off x="469900" y="241301"/>
            <a:ext cx="998855" cy="10795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7937499" y="241301"/>
            <a:ext cx="838201" cy="10795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0" y="6443505"/>
            <a:ext cx="9144000" cy="414495"/>
          </a:xfrm>
          <a:prstGeom prst="rect">
            <a:avLst/>
          </a:prstGeom>
          <a:noFill/>
          <a:ln>
            <a:noFill/>
          </a:ln>
        </p:spPr>
      </p:pic>
      <p:sp>
        <p:nvSpPr>
          <p:cNvPr id="92" name="Google Shape;92;p1"/>
          <p:cNvSpPr txBox="1"/>
          <p:nvPr/>
        </p:nvSpPr>
        <p:spPr>
          <a:xfrm>
            <a:off x="4348769" y="4644245"/>
            <a:ext cx="333777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s-MX" sz="2000" b="0" i="0" u="none" strike="noStrike" cap="none">
                <a:solidFill>
                  <a:srgbClr val="000000"/>
                </a:solidFill>
                <a:latin typeface="Calibri"/>
                <a:ea typeface="Calibri"/>
                <a:cs typeface="Calibri"/>
                <a:sym typeface="Calibri"/>
              </a:rPr>
              <a:t>Otilia Aurora Ramírez Arellano</a:t>
            </a:r>
            <a:endParaRPr sz="2000" b="0" i="0" u="none" strike="noStrike" cap="none">
              <a:solidFill>
                <a:srgbClr val="000000"/>
              </a:solidFill>
              <a:latin typeface="Calibri"/>
              <a:ea typeface="Calibri"/>
              <a:cs typeface="Calibri"/>
              <a:sym typeface="Calibri"/>
            </a:endParaRPr>
          </a:p>
        </p:txBody>
      </p:sp>
      <p:sp>
        <p:nvSpPr>
          <p:cNvPr id="93" name="Google Shape;93;p1"/>
          <p:cNvSpPr txBox="1"/>
          <p:nvPr/>
        </p:nvSpPr>
        <p:spPr>
          <a:xfrm>
            <a:off x="6794598" y="5569678"/>
            <a:ext cx="14051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MX" sz="1800" b="0" i="0" u="none" strike="noStrike" cap="none">
                <a:solidFill>
                  <a:srgbClr val="000000"/>
                </a:solidFill>
                <a:latin typeface="Calibri"/>
                <a:ea typeface="Calibri"/>
                <a:cs typeface="Calibri"/>
                <a:sym typeface="Calibri"/>
              </a:rPr>
              <a:t>Agosto, 2024</a:t>
            </a:r>
            <a:endParaRPr/>
          </a:p>
        </p:txBody>
      </p:sp>
      <p:sp>
        <p:nvSpPr>
          <p:cNvPr id="94" name="Google Shape;94;p1"/>
          <p:cNvSpPr txBox="1"/>
          <p:nvPr/>
        </p:nvSpPr>
        <p:spPr>
          <a:xfrm>
            <a:off x="1428097" y="411719"/>
            <a:ext cx="629518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s-MX" sz="2400" b="0" i="0" u="none" strike="noStrike" cap="none">
                <a:solidFill>
                  <a:srgbClr val="000000"/>
                </a:solidFill>
                <a:latin typeface="Calibri"/>
                <a:ea typeface="Calibri"/>
                <a:cs typeface="Calibri"/>
                <a:sym typeface="Calibri"/>
              </a:rPr>
              <a:t>Facultad de Estudios Superiores Zaragoza, UNAM</a:t>
            </a:r>
            <a:endParaRPr/>
          </a:p>
          <a:p>
            <a:pPr marL="0" marR="0" lvl="0" indent="0" algn="ctr" rtl="0">
              <a:lnSpc>
                <a:spcPct val="100000"/>
              </a:lnSpc>
              <a:spcBef>
                <a:spcPts val="0"/>
              </a:spcBef>
              <a:spcAft>
                <a:spcPts val="0"/>
              </a:spcAft>
              <a:buClr>
                <a:srgbClr val="000000"/>
              </a:buClr>
              <a:buSzPts val="2000"/>
              <a:buFont typeface="Calibri"/>
              <a:buNone/>
            </a:pPr>
            <a:r>
              <a:rPr lang="es-MX" sz="2000" b="1" i="0" u="none" strike="noStrike" cap="none">
                <a:solidFill>
                  <a:srgbClr val="000000"/>
                </a:solidFill>
                <a:latin typeface="Calibri"/>
                <a:ea typeface="Calibri"/>
                <a:cs typeface="Calibri"/>
                <a:sym typeface="Calibri"/>
              </a:rPr>
              <a:t>Unidad de Investigación en Gerontología</a:t>
            </a:r>
            <a:endParaRPr/>
          </a:p>
        </p:txBody>
      </p:sp>
      <p:sp>
        <p:nvSpPr>
          <p:cNvPr id="95" name="Google Shape;95;p1"/>
          <p:cNvSpPr txBox="1"/>
          <p:nvPr/>
        </p:nvSpPr>
        <p:spPr>
          <a:xfrm>
            <a:off x="597998" y="5559264"/>
            <a:ext cx="1660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0" i="0" u="none" strike="noStrike" cap="none">
                <a:solidFill>
                  <a:schemeClr val="dk1"/>
                </a:solidFill>
                <a:latin typeface="Calibri"/>
                <a:ea typeface="Calibri"/>
                <a:cs typeface="Calibri"/>
                <a:sym typeface="Calibri"/>
              </a:rPr>
              <a:t>PAPIME 308923</a:t>
            </a:r>
            <a:endParaRPr sz="1800">
              <a:solidFill>
                <a:schemeClr val="dk1"/>
              </a:solidFill>
              <a:latin typeface="Calibri"/>
              <a:ea typeface="Calibri"/>
              <a:cs typeface="Calibri"/>
              <a:sym typeface="Calibri"/>
            </a:endParaRPr>
          </a:p>
        </p:txBody>
      </p:sp>
      <p:sp>
        <p:nvSpPr>
          <p:cNvPr id="10"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II. Autoestima</a:t>
            </a:r>
            <a:endParaRPr sz="3200"/>
          </a:p>
        </p:txBody>
      </p:sp>
      <p:sp>
        <p:nvSpPr>
          <p:cNvPr id="176" name="Google Shape;176;p10"/>
          <p:cNvSpPr txBox="1">
            <a:spLocks noGrp="1"/>
          </p:cNvSpPr>
          <p:nvPr>
            <p:ph type="body" idx="1"/>
          </p:nvPr>
        </p:nvSpPr>
        <p:spPr>
          <a:xfrm>
            <a:off x="457200" y="1404640"/>
            <a:ext cx="8229600" cy="4290933"/>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Se puede considerar a la autoestima como un </a:t>
            </a:r>
            <a:r>
              <a:rPr lang="es-MX" b="1"/>
              <a:t>factor de protección para el funcionamiento social, familiar y el mantenimiento de la salud mental </a:t>
            </a:r>
            <a:r>
              <a:rPr lang="es-MX"/>
              <a:t>(Zavala et al, 2006).</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Sook-Young y Sohyune (2013) señalan la existencia de un </a:t>
            </a:r>
            <a:r>
              <a:rPr lang="es-MX" b="1"/>
              <a:t>efecto positivo de la autoestima en la satisfacción con la vida en la vejez.</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Autores como Orth et al (2009), distinguen que es posible que la </a:t>
            </a:r>
            <a:r>
              <a:rPr lang="es-MX" b="1"/>
              <a:t>baja autoestima sea un factor de riesgo para depresión </a:t>
            </a:r>
            <a:r>
              <a:rPr lang="es-MX"/>
              <a:t>sólo en ciertos periodos del curso de vida, pues estudiaron la relación entre autoestima y síntomas depresivos en la edad adulta encontrando una correlación negativa entre la depresión y la autoestima, lo que es un indicador de que un bajo nivel de autoestima funciona como un factor de riesgo para síntomas depresivos en todas las fases de la edad adulta, particularmente en la vejez.</a:t>
            </a:r>
            <a:endParaRPr/>
          </a:p>
          <a:p>
            <a:pPr marL="342900" lvl="0" indent="-215900" algn="l" rtl="0">
              <a:spcBef>
                <a:spcPts val="400"/>
              </a:spcBef>
              <a:spcAft>
                <a:spcPts val="0"/>
              </a:spcAft>
              <a:buClr>
                <a:schemeClr val="dk1"/>
              </a:buClr>
              <a:buSzPct val="100000"/>
              <a:buNone/>
            </a:pPr>
            <a:endParaRPr/>
          </a:p>
          <a:p>
            <a:pPr marL="0" lvl="0" indent="0" algn="just" rtl="0">
              <a:spcBef>
                <a:spcPts val="300"/>
              </a:spcBef>
              <a:spcAft>
                <a:spcPts val="0"/>
              </a:spcAft>
              <a:buClr>
                <a:schemeClr val="dk1"/>
              </a:buClr>
              <a:buSzPct val="100000"/>
              <a:buFont typeface="Arial"/>
              <a:buNone/>
            </a:pPr>
            <a:endParaRPr sz="2400"/>
          </a:p>
        </p:txBody>
      </p:sp>
      <p:pic>
        <p:nvPicPr>
          <p:cNvPr id="177" name="Google Shape;177;p10"/>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78" name="Google Shape;178;p10"/>
          <p:cNvSpPr txBox="1"/>
          <p:nvPr/>
        </p:nvSpPr>
        <p:spPr>
          <a:xfrm>
            <a:off x="0" y="5981998"/>
            <a:ext cx="9144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Zavala</a:t>
            </a:r>
            <a:r>
              <a:rPr lang="es-MX" sz="800">
                <a:solidFill>
                  <a:schemeClr val="dk1"/>
                </a:solidFill>
                <a:latin typeface="Calibri"/>
                <a:ea typeface="Calibri"/>
                <a:cs typeface="Calibri"/>
                <a:sym typeface="Calibri"/>
              </a:rPr>
              <a:t>, G., Vidal, G., Castro, S., Quiroga, P., &amp; Klassen., P. (2006). Funcionamiento social del adulto mayor. Ciencia Y Enfermería, 12(2), 53-62.</a:t>
            </a:r>
            <a:endParaRPr/>
          </a:p>
          <a:p>
            <a:pPr marL="0" marR="0" lvl="0" indent="0" algn="l" rtl="0">
              <a:spcBef>
                <a:spcPts val="0"/>
              </a:spcBef>
              <a:spcAft>
                <a:spcPts val="0"/>
              </a:spcAft>
              <a:buNone/>
            </a:pPr>
            <a:r>
              <a:rPr lang="es-MX" sz="8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Sook-Young</a:t>
            </a:r>
            <a:r>
              <a:rPr lang="es-MX" sz="800">
                <a:solidFill>
                  <a:schemeClr val="dk1"/>
                </a:solidFill>
                <a:latin typeface="Calibri"/>
                <a:ea typeface="Calibri"/>
                <a:cs typeface="Calibri"/>
                <a:sym typeface="Calibri"/>
              </a:rPr>
              <a:t>, K., &amp; Sohyune, R. (2013). Factors influencing the life satisfaction in the older Korean women living alone. Contemporary Nurse, 44(1), 111–119.</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s-MX" sz="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Orth</a:t>
            </a:r>
            <a:r>
              <a:rPr lang="es-MX" sz="800">
                <a:solidFill>
                  <a:schemeClr val="dk1"/>
                </a:solidFill>
                <a:latin typeface="Calibri"/>
                <a:ea typeface="Calibri"/>
                <a:cs typeface="Calibri"/>
                <a:sym typeface="Calibri"/>
              </a:rPr>
              <a:t>, U., Robins, R., Maes, J., Trzesniewski, K., &amp; Schmitt, M. (2009). Low Self-Esteem Is a Risk Factor for Depressive Symptoms From Young Adulthood to Old Age.  Journal of Abnormal Psychology, 118(3), 472-478.</a:t>
            </a:r>
            <a:endParaRPr sz="800">
              <a:solidFill>
                <a:schemeClr val="dk1"/>
              </a:solidFill>
              <a:latin typeface="Calibri"/>
              <a:ea typeface="Calibri"/>
              <a:cs typeface="Calibri"/>
              <a:sym typeface="Calibri"/>
            </a:endParaRPr>
          </a:p>
        </p:txBody>
      </p:sp>
      <p:pic>
        <p:nvPicPr>
          <p:cNvPr id="179" name="Google Shape;179;p10"/>
          <p:cNvPicPr preferRelativeResize="0"/>
          <p:nvPr/>
        </p:nvPicPr>
        <p:blipFill rotWithShape="1">
          <a:blip r:embed="rId7">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1"/>
          <p:cNvPicPr preferRelativeResize="0"/>
          <p:nvPr/>
        </p:nvPicPr>
        <p:blipFill rotWithShape="1">
          <a:blip r:embed="rId3">
            <a:alphaModFix/>
          </a:blip>
          <a:srcRect/>
          <a:stretch/>
        </p:blipFill>
        <p:spPr>
          <a:xfrm>
            <a:off x="1811655" y="89791"/>
            <a:ext cx="5485257" cy="6669786"/>
          </a:xfrm>
          <a:prstGeom prst="rect">
            <a:avLst/>
          </a:prstGeom>
          <a:noFill/>
          <a:ln>
            <a:noFill/>
          </a:ln>
        </p:spPr>
      </p:pic>
      <p:sp>
        <p:nvSpPr>
          <p:cNvPr id="186" name="Google Shape;186;p11"/>
          <p:cNvSpPr/>
          <p:nvPr/>
        </p:nvSpPr>
        <p:spPr>
          <a:xfrm rot="10800000" flipH="1">
            <a:off x="2065376" y="4033435"/>
            <a:ext cx="1944216" cy="216024"/>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187" name="Google Shape;187;p11"/>
          <p:cNvSpPr/>
          <p:nvPr/>
        </p:nvSpPr>
        <p:spPr>
          <a:xfrm flipH="1">
            <a:off x="1946566" y="4356888"/>
            <a:ext cx="406121" cy="125171"/>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5"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a:stretch/>
        </p:blipFill>
        <p:spPr>
          <a:xfrm>
            <a:off x="1765935" y="1"/>
            <a:ext cx="5594985" cy="6858000"/>
          </a:xfrm>
          <a:prstGeom prst="rect">
            <a:avLst/>
          </a:prstGeom>
          <a:noFill/>
          <a:ln>
            <a:noFill/>
          </a:ln>
        </p:spPr>
      </p:pic>
      <p:sp>
        <p:nvSpPr>
          <p:cNvPr id="3"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210312" y="72382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SzPct val="100000"/>
              <a:buFont typeface="Calibri"/>
              <a:buNone/>
            </a:pPr>
            <a:r>
              <a:rPr lang="es-MX" sz="3200" b="1">
                <a:solidFill>
                  <a:srgbClr val="000000"/>
                </a:solidFill>
              </a:rPr>
              <a:t>III. </a:t>
            </a:r>
            <a:r>
              <a:rPr lang="es-MX" sz="3200" b="1"/>
              <a:t>Escala de experiencias positivas y negativas SPANE </a:t>
            </a:r>
            <a:br>
              <a:rPr lang="es-MX" sz="3200" b="1"/>
            </a:br>
            <a:r>
              <a:rPr lang="es-MX" sz="3200" i="1"/>
              <a:t>Scale of Positive and Negative Experience</a:t>
            </a:r>
            <a:r>
              <a:rPr lang="es-MX" sz="3200" b="1" i="1"/>
              <a:t>.</a:t>
            </a:r>
            <a:r>
              <a:rPr lang="es-MX"/>
              <a:t/>
            </a:r>
            <a:br>
              <a:rPr lang="es-MX"/>
            </a:br>
            <a:endParaRPr sz="3200"/>
          </a:p>
        </p:txBody>
      </p:sp>
      <p:sp>
        <p:nvSpPr>
          <p:cNvPr id="200" name="Google Shape;200;p13"/>
          <p:cNvSpPr txBox="1">
            <a:spLocks noGrp="1"/>
          </p:cNvSpPr>
          <p:nvPr>
            <p:ph type="body" idx="1"/>
          </p:nvPr>
        </p:nvSpPr>
        <p:spPr>
          <a:xfrm>
            <a:off x="457200" y="1987491"/>
            <a:ext cx="8229600" cy="3316184"/>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La </a:t>
            </a:r>
            <a:r>
              <a:rPr lang="es-MX" b="1"/>
              <a:t>felicidad</a:t>
            </a:r>
            <a:r>
              <a:rPr lang="es-MX"/>
              <a:t> se estudia en la psicología con el </a:t>
            </a:r>
            <a:r>
              <a:rPr lang="es-MX" b="1"/>
              <a:t>concepto de bienestar</a:t>
            </a:r>
            <a:r>
              <a:rPr lang="es-MX"/>
              <a:t>, del cual se pueden diferenciar en el bienestar subjetivo (BS).</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El BS se relaciona con la perspectiva filosófica del </a:t>
            </a:r>
            <a:r>
              <a:rPr lang="es-MX" b="1"/>
              <a:t>hedonismo,</a:t>
            </a:r>
            <a:r>
              <a:rPr lang="es-MX"/>
              <a:t> que se basa en la satisfacción de la vida, </a:t>
            </a:r>
            <a:r>
              <a:rPr lang="es-MX" b="1"/>
              <a:t>aumentar el placer o disminuir el dolor. </a:t>
            </a:r>
            <a:endParaRPr/>
          </a:p>
          <a:p>
            <a:pPr marL="0" lvl="0" indent="0" algn="l" rtl="0">
              <a:spcBef>
                <a:spcPts val="400"/>
              </a:spcBef>
              <a:spcAft>
                <a:spcPts val="0"/>
              </a:spcAft>
              <a:buClr>
                <a:schemeClr val="dk1"/>
              </a:buClr>
              <a:buSzPct val="100000"/>
              <a:buNone/>
            </a:pPr>
            <a:endParaRPr b="1"/>
          </a:p>
          <a:p>
            <a:pPr marL="342900" lvl="0" indent="-342900" algn="l" rtl="0">
              <a:spcBef>
                <a:spcPts val="400"/>
              </a:spcBef>
              <a:spcAft>
                <a:spcPts val="0"/>
              </a:spcAft>
              <a:buClr>
                <a:schemeClr val="dk1"/>
              </a:buClr>
              <a:buSzPct val="100000"/>
              <a:buChar char="•"/>
            </a:pPr>
            <a:r>
              <a:rPr lang="es-MX"/>
              <a:t>En psicología uno de los investigadores principales es Diener, quien propone que el </a:t>
            </a:r>
            <a:r>
              <a:rPr lang="es-MX" b="1"/>
              <a:t>BS incluye valoración y evaluación de las personas sobre su vida, para realizar un juicio sobre qué tan satisfactoria es su vida y sobre el afecto positivo y negativo</a:t>
            </a:r>
            <a:r>
              <a:rPr lang="es-MX"/>
              <a:t>. </a:t>
            </a:r>
            <a:endParaRPr/>
          </a:p>
          <a:p>
            <a:pPr marL="0" lvl="0" indent="0" algn="just" rtl="0">
              <a:spcBef>
                <a:spcPts val="300"/>
              </a:spcBef>
              <a:spcAft>
                <a:spcPts val="0"/>
              </a:spcAft>
              <a:buClr>
                <a:schemeClr val="dk1"/>
              </a:buClr>
              <a:buSzPct val="100000"/>
              <a:buFont typeface="Arial"/>
              <a:buNone/>
            </a:pPr>
            <a:endParaRPr sz="2400"/>
          </a:p>
        </p:txBody>
      </p:sp>
      <p:pic>
        <p:nvPicPr>
          <p:cNvPr id="201" name="Google Shape;201;p13"/>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02" name="Google Shape;202;p13"/>
          <p:cNvSpPr txBox="1"/>
          <p:nvPr/>
        </p:nvSpPr>
        <p:spPr>
          <a:xfrm>
            <a:off x="0" y="5963987"/>
            <a:ext cx="929934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00">
                <a:solidFill>
                  <a:schemeClr val="dk1"/>
                </a:solidFill>
                <a:latin typeface="Calibri"/>
                <a:ea typeface="Calibri"/>
                <a:cs typeface="Calibri"/>
                <a:sym typeface="Calibri"/>
              </a:rPr>
              <a:t>Diener E, Oishi S, Tay L. Advances in subjective well-being research. Nat Hum Behav. 2018;2(4):253-260. doi: 10.1038/s41562-018-0307-6. Epub 2018 Feb 12. PMID: 30936533.</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s-MX" sz="1000">
                <a:solidFill>
                  <a:schemeClr val="dk1"/>
                </a:solidFill>
                <a:latin typeface="Calibri"/>
                <a:ea typeface="Calibri"/>
                <a:cs typeface="Calibri"/>
                <a:sym typeface="Calibri"/>
              </a:rPr>
              <a:t>Diener E, Scollon CN, Lucas RE. The evolving concept of subjective well-being: the multifaceted nature of happiness. En Diener E. (eds) Assessing Well-Being. Social Indicators </a:t>
            </a:r>
            <a:endParaRPr/>
          </a:p>
          <a:p>
            <a:pPr marL="0" marR="0" lvl="0" indent="0" algn="l" rtl="0">
              <a:spcBef>
                <a:spcPts val="0"/>
              </a:spcBef>
              <a:spcAft>
                <a:spcPts val="0"/>
              </a:spcAft>
              <a:buNone/>
            </a:pPr>
            <a:r>
              <a:rPr lang="es-MX" sz="1000">
                <a:solidFill>
                  <a:schemeClr val="dk1"/>
                </a:solidFill>
                <a:latin typeface="Calibri"/>
                <a:ea typeface="Calibri"/>
                <a:cs typeface="Calibri"/>
                <a:sym typeface="Calibri"/>
              </a:rPr>
              <a:t>Research Series, vol 39, Dordrecht, Holanda: Springer; 2003. p 187-219</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03" name="Google Shape;203;p13"/>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225302" y="24130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III. </a:t>
            </a:r>
            <a:r>
              <a:rPr lang="es-MX" sz="3200" b="1"/>
              <a:t>SPANE</a:t>
            </a:r>
            <a:r>
              <a:rPr lang="es-MX"/>
              <a:t/>
            </a:r>
            <a:br>
              <a:rPr lang="es-MX"/>
            </a:br>
            <a:endParaRPr sz="3200"/>
          </a:p>
        </p:txBody>
      </p:sp>
      <p:sp>
        <p:nvSpPr>
          <p:cNvPr id="210" name="Google Shape;210;p14"/>
          <p:cNvSpPr txBox="1">
            <a:spLocks noGrp="1"/>
          </p:cNvSpPr>
          <p:nvPr>
            <p:ph type="body" idx="1"/>
          </p:nvPr>
        </p:nvSpPr>
        <p:spPr>
          <a:xfrm>
            <a:off x="97436" y="1188857"/>
            <a:ext cx="8949128" cy="3834640"/>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48"/>
              </a:spcBef>
              <a:spcAft>
                <a:spcPts val="0"/>
              </a:spcAft>
              <a:buClr>
                <a:schemeClr val="dk1"/>
              </a:buClr>
              <a:buSzPct val="100000"/>
              <a:buChar char="•"/>
            </a:pPr>
            <a:r>
              <a:rPr lang="es-MX"/>
              <a:t>Para </a:t>
            </a:r>
            <a:r>
              <a:rPr lang="es-MX" b="1"/>
              <a:t>evaluar el bienestar subjetivo </a:t>
            </a:r>
            <a:r>
              <a:rPr lang="es-MX"/>
              <a:t>se prefiere considerar la </a:t>
            </a:r>
            <a:r>
              <a:rPr lang="es-MX" b="1"/>
              <a:t>frecuencia en lugar de la intensidad del estado afectivo. </a:t>
            </a:r>
            <a:endParaRPr/>
          </a:p>
          <a:p>
            <a:pPr marL="0" lvl="0" indent="0" algn="l" rtl="0">
              <a:spcBef>
                <a:spcPts val="448"/>
              </a:spcBef>
              <a:spcAft>
                <a:spcPts val="0"/>
              </a:spcAft>
              <a:buClr>
                <a:schemeClr val="dk1"/>
              </a:buClr>
              <a:buSzPct val="100000"/>
              <a:buNone/>
            </a:pPr>
            <a:endParaRPr b="1"/>
          </a:p>
          <a:p>
            <a:pPr marL="342900" lvl="0" indent="-342900" algn="l" rtl="0">
              <a:spcBef>
                <a:spcPts val="448"/>
              </a:spcBef>
              <a:spcAft>
                <a:spcPts val="0"/>
              </a:spcAft>
              <a:buClr>
                <a:schemeClr val="dk1"/>
              </a:buClr>
              <a:buSzPct val="100000"/>
              <a:buChar char="•"/>
            </a:pPr>
            <a:r>
              <a:rPr lang="es-MX"/>
              <a:t>El </a:t>
            </a:r>
            <a:r>
              <a:rPr lang="es-MX" b="1"/>
              <a:t>bienestar subjetivo </a:t>
            </a:r>
            <a:r>
              <a:rPr lang="es-MX"/>
              <a:t>se ha </a:t>
            </a:r>
            <a:r>
              <a:rPr lang="es-MX" b="1"/>
              <a:t>relacionado con una mejor salud y más longevidad.</a:t>
            </a:r>
            <a:r>
              <a:rPr lang="es-MX"/>
              <a:t> </a:t>
            </a:r>
            <a:endParaRPr/>
          </a:p>
          <a:p>
            <a:pPr marL="342900" lvl="0" indent="-342900" algn="l" rtl="0">
              <a:spcBef>
                <a:spcPts val="448"/>
              </a:spcBef>
              <a:spcAft>
                <a:spcPts val="0"/>
              </a:spcAft>
              <a:buClr>
                <a:schemeClr val="dk1"/>
              </a:buClr>
              <a:buSzPct val="100000"/>
              <a:buChar char="•"/>
            </a:pPr>
            <a:r>
              <a:rPr lang="es-MX"/>
              <a:t>Entre las </a:t>
            </a:r>
            <a:r>
              <a:rPr lang="es-MX" b="1"/>
              <a:t>razones</a:t>
            </a:r>
            <a:r>
              <a:rPr lang="es-MX"/>
              <a:t> principales de esta relación puede ser que las personas con un mayor BS </a:t>
            </a:r>
            <a:r>
              <a:rPr lang="es-MX" b="1"/>
              <a:t>realizan más ejercicio, y fuman y consumen menos alcohol</a:t>
            </a:r>
            <a:r>
              <a:rPr lang="es-MX"/>
              <a:t>. </a:t>
            </a:r>
            <a:endParaRPr/>
          </a:p>
          <a:p>
            <a:pPr marL="342900" lvl="0" indent="-342900" algn="l" rtl="0">
              <a:spcBef>
                <a:spcPts val="448"/>
              </a:spcBef>
              <a:spcAft>
                <a:spcPts val="0"/>
              </a:spcAft>
              <a:buClr>
                <a:schemeClr val="dk1"/>
              </a:buClr>
              <a:buSzPct val="133333"/>
              <a:buChar char="•"/>
            </a:pPr>
            <a:r>
              <a:rPr lang="es-MX"/>
              <a:t>Tienen una mayor probabilidad a </a:t>
            </a:r>
            <a:r>
              <a:rPr lang="es-MX" b="1"/>
              <a:t>mantenerse casados, a tener más amigos y a participar más en actividades de voluntariado o en ayuda a su comunidad. </a:t>
            </a:r>
            <a:endParaRPr sz="2400"/>
          </a:p>
        </p:txBody>
      </p:sp>
      <p:pic>
        <p:nvPicPr>
          <p:cNvPr id="211" name="Google Shape;211;p14"/>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12" name="Google Shape;212;p14"/>
          <p:cNvSpPr txBox="1"/>
          <p:nvPr/>
        </p:nvSpPr>
        <p:spPr>
          <a:xfrm>
            <a:off x="295829" y="5971389"/>
            <a:ext cx="85523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600">
                <a:solidFill>
                  <a:schemeClr val="dk1"/>
                </a:solidFill>
                <a:latin typeface="Calibri"/>
                <a:ea typeface="Calibri"/>
                <a:cs typeface="Calibri"/>
                <a:sym typeface="Calibri"/>
              </a:rPr>
              <a:t>Diener E, Scollon CN, Lucas RE. The evolving concept of subjective well-being: the multifaceted nature of happiness. En Diener E. (eds) Assessing Well-Being. Social Indicators Research Series, vol 39, Dordrecht, Holanda: Springer; 2003. p 187-219</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s-MX" sz="600">
                <a:solidFill>
                  <a:schemeClr val="dk1"/>
                </a:solidFill>
                <a:latin typeface="Calibri"/>
                <a:ea typeface="Calibri"/>
                <a:cs typeface="Calibri"/>
                <a:sym typeface="Calibri"/>
              </a:rPr>
              <a:t>Diener E, Wirtz D, Tov W, Kim-Prieto C, Choi DW, Oishi S, Biswas-Diener R. New well-being measures: Short scales to assess flourishing and positive and negative feelings. Social indicators research. 2010; 2(97): 143-156.</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s-MX" sz="600">
                <a:solidFill>
                  <a:schemeClr val="dk1"/>
                </a:solidFill>
                <a:latin typeface="Calibri"/>
                <a:ea typeface="Calibri"/>
                <a:cs typeface="Calibri"/>
                <a:sym typeface="Calibri"/>
              </a:rPr>
              <a:t>Daniel-González L, de la Rubia JM, Valle de la O A, García-Cadena CH, Martínez-Martí ML. Validation of the Mexican Spanish Version of the Scale of Positive and Negative Experience in a Sample of Medical and Psychology Students. Psychol Rep. 2020;123(5):2053-2079.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13" name="Google Shape;213;p14"/>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a:blip r:embed="rId3">
            <a:alphaModFix/>
          </a:blip>
          <a:stretch>
            <a:fillRect/>
          </a:stretch>
        </p:blipFill>
        <p:spPr>
          <a:xfrm>
            <a:off x="2284975" y="105425"/>
            <a:ext cx="4835658" cy="6553201"/>
          </a:xfrm>
          <a:prstGeom prst="rect">
            <a:avLst/>
          </a:prstGeom>
          <a:noFill/>
          <a:ln>
            <a:noFill/>
          </a:ln>
        </p:spPr>
      </p:pic>
      <p:sp>
        <p:nvSpPr>
          <p:cNvPr id="3"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p:nvPr/>
        </p:nvSpPr>
        <p:spPr>
          <a:xfrm>
            <a:off x="1671404" y="1454046"/>
            <a:ext cx="569626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Escala de evaluación</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Para la puntuación de los factores se suman los 6 ítems correspondientes al afecto positivo o negativo.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El rango de valores en cada caso puede ser de 6 a 30.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También se puede obtener una puntuación global restando el total del afecto negativo al total del afecto positivo, el rango de valores en este caso va de -24 al 24.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217807" y="47079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SzPct val="100000"/>
              <a:buFont typeface="Calibri"/>
              <a:buNone/>
            </a:pPr>
            <a:r>
              <a:rPr lang="es-MX" sz="3200" b="1">
                <a:solidFill>
                  <a:srgbClr val="000000"/>
                </a:solidFill>
              </a:rPr>
              <a:t>IV. </a:t>
            </a:r>
            <a:r>
              <a:rPr lang="es-MX" sz="3200" b="1"/>
              <a:t>Escala de Bienestar de Ryff.</a:t>
            </a:r>
            <a:r>
              <a:rPr lang="es-MX" sz="3200"/>
              <a:t/>
            </a:r>
            <a:br>
              <a:rPr lang="es-MX" sz="3200"/>
            </a:br>
            <a:r>
              <a:rPr lang="es-MX" sz="3200"/>
              <a:t/>
            </a:r>
            <a:br>
              <a:rPr lang="es-MX" sz="3200"/>
            </a:br>
            <a:endParaRPr sz="3200"/>
          </a:p>
        </p:txBody>
      </p:sp>
      <p:sp>
        <p:nvSpPr>
          <p:cNvPr id="232" name="Google Shape;232;p17"/>
          <p:cNvSpPr txBox="1">
            <a:spLocks noGrp="1"/>
          </p:cNvSpPr>
          <p:nvPr>
            <p:ph type="body" idx="1"/>
          </p:nvPr>
        </p:nvSpPr>
        <p:spPr>
          <a:xfrm>
            <a:off x="251235" y="1322203"/>
            <a:ext cx="8641530" cy="3992036"/>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s-MX" b="1"/>
              <a:t>Carol Ryff </a:t>
            </a:r>
            <a:r>
              <a:rPr lang="es-MX"/>
              <a:t>Identificó puntos de convergencia con varios autores y usa temas comunes para desarrollar una escala cuantitativa formada por </a:t>
            </a:r>
            <a:r>
              <a:rPr lang="es-MX" b="1"/>
              <a:t>6 componentes: </a:t>
            </a:r>
            <a:endParaRPr/>
          </a:p>
          <a:p>
            <a:pPr marL="0" lvl="0" indent="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s-MX" b="1"/>
              <a:t>La autonomía </a:t>
            </a:r>
            <a:endParaRPr/>
          </a:p>
          <a:p>
            <a:pPr marL="342900" lvl="0" indent="-342900" algn="l" rtl="0">
              <a:spcBef>
                <a:spcPts val="544"/>
              </a:spcBef>
              <a:spcAft>
                <a:spcPts val="0"/>
              </a:spcAft>
              <a:buClr>
                <a:schemeClr val="dk1"/>
              </a:buClr>
              <a:buSzPct val="100000"/>
              <a:buChar char="•"/>
            </a:pPr>
            <a:r>
              <a:rPr lang="es-MX" b="1"/>
              <a:t>El crecimiento personal </a:t>
            </a:r>
            <a:endParaRPr/>
          </a:p>
          <a:p>
            <a:pPr marL="342900" lvl="0" indent="-342900" algn="l" rtl="0">
              <a:spcBef>
                <a:spcPts val="544"/>
              </a:spcBef>
              <a:spcAft>
                <a:spcPts val="0"/>
              </a:spcAft>
              <a:buClr>
                <a:schemeClr val="dk1"/>
              </a:buClr>
              <a:buSzPct val="100000"/>
              <a:buChar char="•"/>
            </a:pPr>
            <a:r>
              <a:rPr lang="es-MX" b="1"/>
              <a:t>La autoaceptación</a:t>
            </a:r>
            <a:endParaRPr/>
          </a:p>
          <a:p>
            <a:pPr marL="342900" lvl="0" indent="-342900" algn="l" rtl="0">
              <a:spcBef>
                <a:spcPts val="544"/>
              </a:spcBef>
              <a:spcAft>
                <a:spcPts val="0"/>
              </a:spcAft>
              <a:buClr>
                <a:schemeClr val="dk1"/>
              </a:buClr>
              <a:buSzPct val="100000"/>
              <a:buChar char="•"/>
            </a:pPr>
            <a:r>
              <a:rPr lang="es-MX" b="1"/>
              <a:t>El propósito en la vida</a:t>
            </a:r>
            <a:endParaRPr/>
          </a:p>
          <a:p>
            <a:pPr marL="342900" lvl="0" indent="-342900" algn="l" rtl="0">
              <a:spcBef>
                <a:spcPts val="544"/>
              </a:spcBef>
              <a:spcAft>
                <a:spcPts val="0"/>
              </a:spcAft>
              <a:buClr>
                <a:schemeClr val="dk1"/>
              </a:buClr>
              <a:buSzPct val="100000"/>
              <a:buChar char="•"/>
            </a:pPr>
            <a:r>
              <a:rPr lang="es-MX" b="1"/>
              <a:t>El dominio del entorno y </a:t>
            </a:r>
            <a:endParaRPr/>
          </a:p>
          <a:p>
            <a:pPr marL="342900" lvl="0" indent="-342900" algn="l" rtl="0">
              <a:spcBef>
                <a:spcPts val="544"/>
              </a:spcBef>
              <a:spcAft>
                <a:spcPts val="0"/>
              </a:spcAft>
              <a:buClr>
                <a:schemeClr val="dk1"/>
              </a:buClr>
              <a:buSzPct val="100000"/>
              <a:buChar char="•"/>
            </a:pPr>
            <a:r>
              <a:rPr lang="es-MX" b="1"/>
              <a:t>Las Relaciones positivas</a:t>
            </a:r>
            <a:r>
              <a:rPr lang="es-MX"/>
              <a:t>.</a:t>
            </a:r>
            <a:endParaRPr/>
          </a:p>
          <a:p>
            <a:pPr marL="342900" lvl="0" indent="-170180" algn="l" rtl="0">
              <a:spcBef>
                <a:spcPts val="544"/>
              </a:spcBef>
              <a:spcAft>
                <a:spcPts val="0"/>
              </a:spcAft>
              <a:buClr>
                <a:schemeClr val="dk1"/>
              </a:buClr>
              <a:buSzPct val="100000"/>
              <a:buNone/>
            </a:pPr>
            <a:endParaRPr/>
          </a:p>
        </p:txBody>
      </p:sp>
      <p:pic>
        <p:nvPicPr>
          <p:cNvPr id="233" name="Google Shape;233;p17"/>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34" name="Google Shape;234;p17"/>
          <p:cNvSpPr txBox="1"/>
          <p:nvPr/>
        </p:nvSpPr>
        <p:spPr>
          <a:xfrm>
            <a:off x="217807" y="5971482"/>
            <a:ext cx="9406897" cy="792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00">
                <a:solidFill>
                  <a:schemeClr val="dk1"/>
                </a:solidFill>
                <a:latin typeface="Calibri"/>
                <a:ea typeface="Calibri"/>
                <a:cs typeface="Calibri"/>
                <a:sym typeface="Calibri"/>
              </a:rPr>
              <a:t>Ryff CD. Happiness is everything, or is it? Explorations on the meaning of psychological well-being. Journal of personality and social psychology. 1989; 57(6), 1069-1081.</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s-MX" sz="1000">
                <a:solidFill>
                  <a:schemeClr val="dk1"/>
                </a:solidFill>
                <a:latin typeface="Calibri"/>
                <a:ea typeface="Calibri"/>
                <a:cs typeface="Calibri"/>
                <a:sym typeface="Calibri"/>
              </a:rPr>
              <a:t>Ryff CD. Eudaimonic well‐being: Highlights from 25 years of inquiry. In Diversity in harmony–insights from psychology: Proceedings of the 31st International Congress of Psychology. Chichester, UK: John Wiley &amp; Sons. 2018. P 375-395</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35" name="Google Shape;235;p17"/>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210312" y="72382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SzPct val="100000"/>
              <a:buFont typeface="Calibri"/>
              <a:buNone/>
            </a:pPr>
            <a:r>
              <a:rPr lang="es-MX" sz="3200" b="1">
                <a:solidFill>
                  <a:srgbClr val="000000"/>
                </a:solidFill>
              </a:rPr>
              <a:t>IV. </a:t>
            </a:r>
            <a:r>
              <a:rPr lang="es-MX" sz="3200" b="1"/>
              <a:t>Escala de Bienestar de Ryff.</a:t>
            </a:r>
            <a:r>
              <a:rPr lang="es-MX" sz="3200"/>
              <a:t/>
            </a:r>
            <a:br>
              <a:rPr lang="es-MX" sz="3200"/>
            </a:br>
            <a:r>
              <a:rPr lang="es-MX" sz="3200"/>
              <a:t/>
            </a:r>
            <a:br>
              <a:rPr lang="es-MX" sz="3200"/>
            </a:br>
            <a:endParaRPr sz="3200"/>
          </a:p>
        </p:txBody>
      </p:sp>
      <p:sp>
        <p:nvSpPr>
          <p:cNvPr id="242" name="Google Shape;242;p18"/>
          <p:cNvSpPr txBox="1">
            <a:spLocks noGrp="1"/>
          </p:cNvSpPr>
          <p:nvPr>
            <p:ph type="body" idx="1"/>
          </p:nvPr>
        </p:nvSpPr>
        <p:spPr>
          <a:xfrm>
            <a:off x="457200" y="1714858"/>
            <a:ext cx="8229600" cy="3984541"/>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s-MX"/>
              <a:t>Se ha encontrado que el </a:t>
            </a:r>
            <a:r>
              <a:rPr lang="es-MX" b="1"/>
              <a:t>propósito en la vida y el crecimiento personal disminuye en los adultos mayores</a:t>
            </a:r>
            <a:r>
              <a:rPr lang="es-MX"/>
              <a:t>, sin embargo</a:t>
            </a:r>
            <a:r>
              <a:rPr lang="es-MX" b="1"/>
              <a:t>, en aquellos que se mantiene o eleva se ha relacionado con un menor riesgo de mortalidad y de padecer enfermedades cognitivas, menor riesgo de un evento cerebral vascular y menor riesgo de infarto al miocardio. </a:t>
            </a:r>
            <a:endParaRPr/>
          </a:p>
          <a:p>
            <a:pPr marL="0" lvl="0" indent="0" algn="l" rtl="0">
              <a:spcBef>
                <a:spcPts val="448"/>
              </a:spcBef>
              <a:spcAft>
                <a:spcPts val="0"/>
              </a:spcAft>
              <a:buClr>
                <a:schemeClr val="dk1"/>
              </a:buClr>
              <a:buSzPct val="100000"/>
              <a:buNone/>
            </a:pPr>
            <a:endParaRPr b="1"/>
          </a:p>
          <a:p>
            <a:pPr marL="342900" lvl="0" indent="-342900" algn="l" rtl="0">
              <a:spcBef>
                <a:spcPts val="448"/>
              </a:spcBef>
              <a:spcAft>
                <a:spcPts val="0"/>
              </a:spcAft>
              <a:buClr>
                <a:schemeClr val="dk1"/>
              </a:buClr>
              <a:buSzPct val="100000"/>
              <a:buChar char="•"/>
            </a:pPr>
            <a:r>
              <a:rPr lang="es-MX"/>
              <a:t>Características como el </a:t>
            </a:r>
            <a:r>
              <a:rPr lang="es-MX" b="1"/>
              <a:t>propósito en la vida y relaciones positivas amortigua las consecuencias fisiológicas negativas de las enfermedades crónicas como la hipertensión y la artritis, además de una disminución de marcadores inflamatorios, como la Interleucina 6 y la proteína C-reactiva</a:t>
            </a:r>
            <a:r>
              <a:rPr lang="es-MX"/>
              <a:t>.</a:t>
            </a:r>
            <a:endParaRPr/>
          </a:p>
        </p:txBody>
      </p:sp>
      <p:pic>
        <p:nvPicPr>
          <p:cNvPr id="243" name="Google Shape;243;p18"/>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44" name="Google Shape;244;p18"/>
          <p:cNvSpPr txBox="1"/>
          <p:nvPr/>
        </p:nvSpPr>
        <p:spPr>
          <a:xfrm>
            <a:off x="292608" y="5867212"/>
            <a:ext cx="8671359"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chemeClr val="dk1"/>
                </a:solidFill>
                <a:latin typeface="Calibri"/>
                <a:ea typeface="Calibri"/>
                <a:cs typeface="Calibri"/>
                <a:sym typeface="Calibri"/>
              </a:rPr>
              <a:t>Díaz D, Rodríguez-Carvajal R, Blanco A, Moreno-Jiménez B, Gallardo I, Valle C, van Dierendonck D. Adaptación española de las escalas de bienestar psicológico de Ryff. Psicothema. 2006;18(3):572-7. Spanish. PMID: 17296089</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s-MX" sz="900">
                <a:solidFill>
                  <a:schemeClr val="dk1"/>
                </a:solidFill>
                <a:latin typeface="Calibri"/>
                <a:ea typeface="Calibri"/>
                <a:cs typeface="Calibri"/>
                <a:sym typeface="Calibri"/>
              </a:rPr>
              <a:t>Medina-Calvillo MA, Gutiérrez-Hernández CY, Padrós-Blázquez FE. Propiedades psicométricas de la escala de bienestar psicológico de Ryff en población mexicana. Revista de Educación y Desarrollo. 2013; 27: 25-30.</a:t>
            </a: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45" name="Google Shape;245;p18"/>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9"/>
          <p:cNvPicPr preferRelativeResize="0"/>
          <p:nvPr/>
        </p:nvPicPr>
        <p:blipFill rotWithShape="1">
          <a:blip r:embed="rId3">
            <a:alphaModFix/>
          </a:blip>
          <a:srcRect/>
          <a:stretch/>
        </p:blipFill>
        <p:spPr>
          <a:xfrm>
            <a:off x="1974767" y="0"/>
            <a:ext cx="5194466" cy="6858000"/>
          </a:xfrm>
          <a:prstGeom prst="rect">
            <a:avLst/>
          </a:prstGeom>
          <a:noFill/>
          <a:ln>
            <a:noFill/>
          </a:ln>
        </p:spPr>
      </p:pic>
      <p:sp>
        <p:nvSpPr>
          <p:cNvPr id="252" name="Google Shape;252;p19"/>
          <p:cNvSpPr/>
          <p:nvPr/>
        </p:nvSpPr>
        <p:spPr>
          <a:xfrm rot="10800000" flipH="1">
            <a:off x="1828801" y="5869727"/>
            <a:ext cx="2788170" cy="276237"/>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24130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s-MX" sz="3200" b="1"/>
              <a:t> DOMINIO PSICOLÓGICO</a:t>
            </a:r>
            <a:endParaRPr sz="3200" b="1"/>
          </a:p>
        </p:txBody>
      </p:sp>
      <p:sp>
        <p:nvSpPr>
          <p:cNvPr id="102" name="Google Shape;102;p2"/>
          <p:cNvSpPr txBox="1">
            <a:spLocks noGrp="1"/>
          </p:cNvSpPr>
          <p:nvPr>
            <p:ph type="body" idx="1"/>
          </p:nvPr>
        </p:nvSpPr>
        <p:spPr>
          <a:xfrm>
            <a:off x="1085922" y="1524298"/>
            <a:ext cx="8135937" cy="456100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rgbClr val="A8841B"/>
              </a:buClr>
              <a:buSzPct val="110000"/>
              <a:buFont typeface="Noto Sans Symbols"/>
              <a:buChar char="❑"/>
            </a:pPr>
            <a:r>
              <a:rPr lang="es-MX" sz="2400" b="1"/>
              <a:t>I. </a:t>
            </a:r>
            <a:r>
              <a:rPr lang="es-MX" sz="2400"/>
              <a:t>Escala de depresión geriátrica (Yesavage).</a:t>
            </a:r>
            <a:endParaRPr/>
          </a:p>
          <a:p>
            <a:pPr marL="0" lvl="0" indent="0" algn="just" rtl="0">
              <a:spcBef>
                <a:spcPts val="444"/>
              </a:spcBef>
              <a:spcAft>
                <a:spcPts val="0"/>
              </a:spcAft>
              <a:buClr>
                <a:srgbClr val="A8841B"/>
              </a:buClr>
              <a:buSzPct val="110000"/>
              <a:buNone/>
            </a:pPr>
            <a:endParaRPr sz="2400" b="1"/>
          </a:p>
          <a:p>
            <a:pPr marL="342900" lvl="0" indent="-342900" algn="just" rtl="0">
              <a:spcBef>
                <a:spcPts val="444"/>
              </a:spcBef>
              <a:spcAft>
                <a:spcPts val="0"/>
              </a:spcAft>
              <a:buClr>
                <a:srgbClr val="A8841B"/>
              </a:buClr>
              <a:buSzPct val="110000"/>
              <a:buFont typeface="Noto Sans Symbols"/>
              <a:buChar char="❑"/>
            </a:pPr>
            <a:r>
              <a:rPr lang="es-MX" sz="2400" b="1"/>
              <a:t>II. </a:t>
            </a:r>
            <a:r>
              <a:rPr lang="es-MX" sz="2400"/>
              <a:t>Escala de autoestima (Rosenberg).</a:t>
            </a:r>
            <a:endParaRPr/>
          </a:p>
          <a:p>
            <a:pPr marL="342900" lvl="0" indent="-187833" algn="just" rtl="0">
              <a:spcBef>
                <a:spcPts val="444"/>
              </a:spcBef>
              <a:spcAft>
                <a:spcPts val="0"/>
              </a:spcAft>
              <a:buClr>
                <a:srgbClr val="A8841B"/>
              </a:buClr>
              <a:buSzPct val="110000"/>
              <a:buFont typeface="Noto Sans Symbols"/>
              <a:buNone/>
            </a:pPr>
            <a:endParaRPr sz="2400" b="1"/>
          </a:p>
          <a:p>
            <a:pPr marL="342900" lvl="0" indent="-342900" algn="just" rtl="0">
              <a:spcBef>
                <a:spcPts val="444"/>
              </a:spcBef>
              <a:spcAft>
                <a:spcPts val="0"/>
              </a:spcAft>
              <a:buClr>
                <a:srgbClr val="A8841B"/>
              </a:buClr>
              <a:buSzPct val="110000"/>
              <a:buFont typeface="Noto Sans Symbols"/>
              <a:buChar char="❑"/>
            </a:pPr>
            <a:r>
              <a:rPr lang="es-MX" sz="2400" b="1"/>
              <a:t>III. </a:t>
            </a:r>
            <a:r>
              <a:rPr lang="es-MX" sz="2400"/>
              <a:t>Escala de experiencias positivas y negativas (SPANE).</a:t>
            </a:r>
            <a:endParaRPr/>
          </a:p>
          <a:p>
            <a:pPr marL="342900" lvl="0" indent="-187833" algn="just" rtl="0">
              <a:spcBef>
                <a:spcPts val="444"/>
              </a:spcBef>
              <a:spcAft>
                <a:spcPts val="0"/>
              </a:spcAft>
              <a:buClr>
                <a:srgbClr val="A8841B"/>
              </a:buClr>
              <a:buSzPct val="110000"/>
              <a:buFont typeface="Noto Sans Symbols"/>
              <a:buNone/>
            </a:pPr>
            <a:endParaRPr sz="2400" b="1"/>
          </a:p>
          <a:p>
            <a:pPr marL="342900" lvl="0" indent="-342900" algn="just" rtl="0">
              <a:spcBef>
                <a:spcPts val="444"/>
              </a:spcBef>
              <a:spcAft>
                <a:spcPts val="0"/>
              </a:spcAft>
              <a:buClr>
                <a:srgbClr val="A8841B"/>
              </a:buClr>
              <a:buSzPct val="110000"/>
              <a:buFont typeface="Noto Sans Symbols"/>
              <a:buChar char="❑"/>
            </a:pPr>
            <a:r>
              <a:rPr lang="es-MX" sz="2400" b="1"/>
              <a:t>IV. </a:t>
            </a:r>
            <a:r>
              <a:rPr lang="es-MX" sz="2400"/>
              <a:t>Escala de bienestar de Ryff.</a:t>
            </a:r>
            <a:endParaRPr/>
          </a:p>
          <a:p>
            <a:pPr marL="342900" lvl="0" indent="-187833" algn="just" rtl="0">
              <a:spcBef>
                <a:spcPts val="444"/>
              </a:spcBef>
              <a:spcAft>
                <a:spcPts val="0"/>
              </a:spcAft>
              <a:buClr>
                <a:srgbClr val="A8841B"/>
              </a:buClr>
              <a:buSzPct val="110000"/>
              <a:buFont typeface="Noto Sans Symbols"/>
              <a:buNone/>
            </a:pPr>
            <a:endParaRPr sz="2400" b="1"/>
          </a:p>
          <a:p>
            <a:pPr marL="342900" lvl="0" indent="-342900" algn="just" rtl="0">
              <a:spcBef>
                <a:spcPts val="444"/>
              </a:spcBef>
              <a:spcAft>
                <a:spcPts val="0"/>
              </a:spcAft>
              <a:buClr>
                <a:srgbClr val="A8841B"/>
              </a:buClr>
              <a:buSzPct val="110000"/>
              <a:buFont typeface="Noto Sans Symbols"/>
              <a:buChar char="❑"/>
            </a:pPr>
            <a:r>
              <a:rPr lang="es-MX" sz="2400" b="1"/>
              <a:t>V. </a:t>
            </a:r>
            <a:r>
              <a:rPr lang="es-MX" sz="2400"/>
              <a:t>Cuestionario de calidad de vida para adultos mayores </a:t>
            </a:r>
            <a:endParaRPr/>
          </a:p>
          <a:p>
            <a:pPr marL="0" lvl="0" indent="0" algn="just" rtl="0">
              <a:spcBef>
                <a:spcPts val="444"/>
              </a:spcBef>
              <a:spcAft>
                <a:spcPts val="0"/>
              </a:spcAft>
              <a:buClr>
                <a:srgbClr val="A8841B"/>
              </a:buClr>
              <a:buSzPct val="110000"/>
              <a:buNone/>
            </a:pPr>
            <a:r>
              <a:rPr lang="es-MX" sz="2400"/>
              <a:t>		(Whoqol-Old).</a:t>
            </a:r>
            <a:endParaRPr/>
          </a:p>
          <a:p>
            <a:pPr marL="342900" lvl="0" indent="-187833" algn="just" rtl="0">
              <a:spcBef>
                <a:spcPts val="444"/>
              </a:spcBef>
              <a:spcAft>
                <a:spcPts val="0"/>
              </a:spcAft>
              <a:buClr>
                <a:srgbClr val="A8841B"/>
              </a:buClr>
              <a:buSzPct val="110000"/>
              <a:buFont typeface="Noto Sans Symbols"/>
              <a:buNone/>
            </a:pPr>
            <a:endParaRPr sz="2400" b="1"/>
          </a:p>
          <a:p>
            <a:pPr marL="342900" lvl="0" indent="-342900" algn="just" rtl="0">
              <a:spcBef>
                <a:spcPts val="444"/>
              </a:spcBef>
              <a:spcAft>
                <a:spcPts val="0"/>
              </a:spcAft>
              <a:buClr>
                <a:srgbClr val="A8841B"/>
              </a:buClr>
              <a:buSzPct val="110000"/>
              <a:buFont typeface="Noto Sans Symbols"/>
              <a:buChar char="❑"/>
            </a:pPr>
            <a:r>
              <a:rPr lang="es-MX" sz="2200" b="1"/>
              <a:t>VI. </a:t>
            </a:r>
            <a:r>
              <a:rPr lang="es-MX" sz="2400"/>
              <a:t>Escala de resiliencia Connor-Davidson (CD-RISC).</a:t>
            </a:r>
            <a:endParaRPr sz="2400"/>
          </a:p>
          <a:p>
            <a:pPr marL="342900" lvl="0" indent="-174910" algn="just" rtl="0">
              <a:spcBef>
                <a:spcPts val="481"/>
              </a:spcBef>
              <a:spcAft>
                <a:spcPts val="0"/>
              </a:spcAft>
              <a:buClr>
                <a:srgbClr val="A8841B"/>
              </a:buClr>
              <a:buSzPct val="110000"/>
              <a:buFont typeface="Noto Sans Symbols"/>
              <a:buNone/>
            </a:pPr>
            <a:endParaRPr sz="2600" b="1"/>
          </a:p>
          <a:p>
            <a:pPr marL="342900" lvl="0" indent="-342900" algn="just" rtl="0">
              <a:spcBef>
                <a:spcPts val="481"/>
              </a:spcBef>
              <a:spcAft>
                <a:spcPts val="0"/>
              </a:spcAft>
              <a:buClr>
                <a:srgbClr val="A8841B"/>
              </a:buClr>
              <a:buSzPct val="110000"/>
              <a:buNone/>
            </a:pPr>
            <a:endParaRPr sz="2600" b="1"/>
          </a:p>
          <a:p>
            <a:pPr marL="342900" lvl="0" indent="-161988" algn="just" rtl="0">
              <a:spcBef>
                <a:spcPts val="518"/>
              </a:spcBef>
              <a:spcAft>
                <a:spcPts val="0"/>
              </a:spcAft>
              <a:buClr>
                <a:srgbClr val="A8841B"/>
              </a:buClr>
              <a:buSzPct val="110000"/>
              <a:buFont typeface="Noto Sans Symbols"/>
              <a:buNone/>
            </a:pPr>
            <a:endParaRPr sz="2800" b="1"/>
          </a:p>
          <a:p>
            <a:pPr marL="342900" lvl="0" indent="-342900" algn="l" rtl="0">
              <a:spcBef>
                <a:spcPts val="518"/>
              </a:spcBef>
              <a:spcAft>
                <a:spcPts val="0"/>
              </a:spcAft>
              <a:buClr>
                <a:schemeClr val="dk1"/>
              </a:buClr>
              <a:buSzPct val="100000"/>
              <a:buFont typeface="Arial"/>
              <a:buNone/>
            </a:pPr>
            <a:endParaRPr sz="2800"/>
          </a:p>
          <a:p>
            <a:pPr marL="342900" lvl="0" indent="-342900" algn="l" rtl="0">
              <a:spcBef>
                <a:spcPts val="518"/>
              </a:spcBef>
              <a:spcAft>
                <a:spcPts val="0"/>
              </a:spcAft>
              <a:buClr>
                <a:srgbClr val="800000"/>
              </a:buClr>
              <a:buSzPct val="100000"/>
              <a:buFont typeface="Arial"/>
              <a:buNone/>
            </a:pPr>
            <a:endParaRPr sz="2800"/>
          </a:p>
          <a:p>
            <a:pPr marL="342900" lvl="0" indent="-178435" algn="l" rtl="0">
              <a:spcBef>
                <a:spcPts val="518"/>
              </a:spcBef>
              <a:spcAft>
                <a:spcPts val="0"/>
              </a:spcAft>
              <a:buClr>
                <a:schemeClr val="dk1"/>
              </a:buClr>
              <a:buSzPct val="100000"/>
              <a:buNone/>
            </a:pPr>
            <a:endParaRPr sz="2800"/>
          </a:p>
        </p:txBody>
      </p:sp>
      <p:pic>
        <p:nvPicPr>
          <p:cNvPr id="103" name="Google Shape;103;p2"/>
          <p:cNvPicPr preferRelativeResize="0"/>
          <p:nvPr/>
        </p:nvPicPr>
        <p:blipFill rotWithShape="1">
          <a:blip r:embed="rId3">
            <a:alphaModFix/>
          </a:blip>
          <a:srcRect/>
          <a:stretch/>
        </p:blipFill>
        <p:spPr>
          <a:xfrm>
            <a:off x="8029575" y="241301"/>
            <a:ext cx="657225" cy="701674"/>
          </a:xfrm>
          <a:prstGeom prst="rect">
            <a:avLst/>
          </a:prstGeom>
          <a:noFill/>
          <a:ln>
            <a:noFill/>
          </a:ln>
        </p:spPr>
      </p:pic>
      <p:pic>
        <p:nvPicPr>
          <p:cNvPr id="104" name="Google Shape;104;p2"/>
          <p:cNvPicPr preferRelativeResize="0"/>
          <p:nvPr/>
        </p:nvPicPr>
        <p:blipFill rotWithShape="1">
          <a:blip r:embed="rId4">
            <a:alphaModFix/>
          </a:blip>
          <a:srcRect/>
          <a:stretch/>
        </p:blipFill>
        <p:spPr>
          <a:xfrm>
            <a:off x="0" y="6443505"/>
            <a:ext cx="9144000" cy="414495"/>
          </a:xfrm>
          <a:prstGeom prst="rect">
            <a:avLst/>
          </a:prstGeom>
          <a:noFill/>
          <a:ln>
            <a:noFill/>
          </a:ln>
        </p:spPr>
      </p:pic>
      <p:sp>
        <p:nvSpPr>
          <p:cNvPr id="6"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0"/>
          <p:cNvPicPr preferRelativeResize="0"/>
          <p:nvPr/>
        </p:nvPicPr>
        <p:blipFill rotWithShape="1">
          <a:blip r:embed="rId3">
            <a:alphaModFix/>
          </a:blip>
          <a:srcRect/>
          <a:stretch/>
        </p:blipFill>
        <p:spPr>
          <a:xfrm>
            <a:off x="1599886" y="0"/>
            <a:ext cx="5944228" cy="6858000"/>
          </a:xfrm>
          <a:prstGeom prst="rect">
            <a:avLst/>
          </a:prstGeom>
          <a:noFill/>
          <a:ln>
            <a:noFill/>
          </a:ln>
        </p:spPr>
      </p:pic>
      <p:sp>
        <p:nvSpPr>
          <p:cNvPr id="259" name="Google Shape;259;p20"/>
          <p:cNvSpPr/>
          <p:nvPr/>
        </p:nvSpPr>
        <p:spPr>
          <a:xfrm rot="10800000" flipH="1">
            <a:off x="1386590" y="2706798"/>
            <a:ext cx="3515194" cy="343699"/>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1"/>
          <p:cNvPicPr preferRelativeResize="0"/>
          <p:nvPr/>
        </p:nvPicPr>
        <p:blipFill rotWithShape="1">
          <a:blip r:embed="rId3">
            <a:alphaModFix/>
          </a:blip>
          <a:srcRect/>
          <a:stretch/>
        </p:blipFill>
        <p:spPr>
          <a:xfrm>
            <a:off x="897738" y="410131"/>
            <a:ext cx="7280765" cy="2430780"/>
          </a:xfrm>
          <a:prstGeom prst="rect">
            <a:avLst/>
          </a:prstGeom>
          <a:noFill/>
          <a:ln>
            <a:noFill/>
          </a:ln>
        </p:spPr>
      </p:pic>
      <p:sp>
        <p:nvSpPr>
          <p:cNvPr id="266" name="Google Shape;266;p21"/>
          <p:cNvSpPr txBox="1"/>
          <p:nvPr/>
        </p:nvSpPr>
        <p:spPr>
          <a:xfrm>
            <a:off x="897738" y="3057993"/>
            <a:ext cx="7517565"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Escala de evaluación:</a:t>
            </a:r>
            <a:r>
              <a:rPr lang="es-MX"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La puntuación global del instrumento varía en una escala de 39 a 234, donde a mayor puntuación mayor bienestar.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Los ítems que se puntúan de forma inversa son el 2, 4, 5, 9, 13, 15, 20, 22, 25, 27, 30 y 33, estos se encuentran marcados en negritas y sombreados.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Se encuentra los grados de opción de respuesta cada cinco ítems para evitar confusiones o corregir con mayor facilidad si la persona que esta llenando el instrumento se confunde en la columna de respuesta.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Se realiza una puntuación por factores y global.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356616" y="0"/>
            <a:ext cx="8229600" cy="247379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V. </a:t>
            </a:r>
            <a:r>
              <a:rPr lang="es-MX" sz="3200" b="1"/>
              <a:t>Cuestionario de calidad de vida </a:t>
            </a:r>
            <a:br>
              <a:rPr lang="es-MX" sz="3200" b="1"/>
            </a:br>
            <a:r>
              <a:rPr lang="es-MX" sz="3200" b="1"/>
              <a:t>para adultos mayores (Whoqol-Old).</a:t>
            </a:r>
            <a:r>
              <a:rPr lang="es-MX" sz="3200"/>
              <a:t/>
            </a:r>
            <a:br>
              <a:rPr lang="es-MX" sz="3200"/>
            </a:br>
            <a:endParaRPr sz="3200"/>
          </a:p>
        </p:txBody>
      </p:sp>
      <p:sp>
        <p:nvSpPr>
          <p:cNvPr id="273" name="Google Shape;273;p22"/>
          <p:cNvSpPr txBox="1">
            <a:spLocks noGrp="1"/>
          </p:cNvSpPr>
          <p:nvPr>
            <p:ph type="body" idx="1"/>
          </p:nvPr>
        </p:nvSpPr>
        <p:spPr>
          <a:xfrm>
            <a:off x="356616" y="2092423"/>
            <a:ext cx="8229600" cy="331618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s-MX"/>
              <a:t>La Organización Mundial de la Salud (OMS), define a la calidad de vida como la </a:t>
            </a:r>
            <a:r>
              <a:rPr lang="es-MX" b="1"/>
              <a:t>percepción de una persona sobre su existencia en el contexto de su cultura y del sistema de valores en el que vive y en relación con sus objetivos, sus expectativas, sus normas e inquietudes</a:t>
            </a:r>
            <a:r>
              <a:rPr lang="es-MX"/>
              <a:t>.</a:t>
            </a:r>
            <a:endParaRPr/>
          </a:p>
          <a:p>
            <a:pPr marL="0" lvl="0" indent="0" algn="l" rtl="0">
              <a:spcBef>
                <a:spcPts val="496"/>
              </a:spcBef>
              <a:spcAft>
                <a:spcPts val="0"/>
              </a:spcAft>
              <a:buClr>
                <a:schemeClr val="dk1"/>
              </a:buClr>
              <a:buSzPct val="100000"/>
              <a:buNone/>
            </a:pPr>
            <a:endParaRPr/>
          </a:p>
          <a:p>
            <a:pPr marL="0" lvl="0" indent="0" algn="l" rtl="0">
              <a:spcBef>
                <a:spcPts val="496"/>
              </a:spcBef>
              <a:spcAft>
                <a:spcPts val="0"/>
              </a:spcAft>
              <a:buClr>
                <a:schemeClr val="dk1"/>
              </a:buClr>
              <a:buSzPct val="100000"/>
              <a:buNone/>
            </a:pPr>
            <a:r>
              <a:rPr lang="es-MX"/>
              <a:t>Engloba la salud física, el proceso psicológico, el nivel de independencia, las relaciones sociales, las creencias personales y la relación con las características sobresalientes del entorno. </a:t>
            </a:r>
            <a:endParaRPr/>
          </a:p>
          <a:p>
            <a:pPr marL="0" lvl="0" indent="0" algn="l" rtl="0">
              <a:spcBef>
                <a:spcPts val="496"/>
              </a:spcBef>
              <a:spcAft>
                <a:spcPts val="0"/>
              </a:spcAft>
              <a:buClr>
                <a:schemeClr val="dk1"/>
              </a:buClr>
              <a:buSzPct val="100000"/>
              <a:buNone/>
            </a:pPr>
            <a:endParaRPr/>
          </a:p>
        </p:txBody>
      </p:sp>
      <p:pic>
        <p:nvPicPr>
          <p:cNvPr id="274" name="Google Shape;274;p22"/>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75" name="Google Shape;275;p22"/>
          <p:cNvSpPr txBox="1"/>
          <p:nvPr/>
        </p:nvSpPr>
        <p:spPr>
          <a:xfrm>
            <a:off x="112728" y="5931876"/>
            <a:ext cx="1051530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a:solidFill>
                  <a:schemeClr val="dk1"/>
                </a:solidFill>
                <a:latin typeface="Calibri"/>
                <a:ea typeface="Calibri"/>
                <a:cs typeface="Calibri"/>
                <a:sym typeface="Calibri"/>
              </a:rPr>
              <a:t>Organización Mundial de la Salud. Envejecimiento activo: un marco político. Rev Esp Geriatr Gerontol. 2002;37(S2):74–105. </a:t>
            </a:r>
            <a:endParaRPr/>
          </a:p>
          <a:p>
            <a:pPr marL="0" marR="0" lvl="0" indent="0" algn="l" rtl="0">
              <a:spcBef>
                <a:spcPts val="0"/>
              </a:spcBef>
              <a:spcAft>
                <a:spcPts val="0"/>
              </a:spcAft>
              <a:buNone/>
            </a:pPr>
            <a:r>
              <a:rPr lang="es-MX" sz="1050">
                <a:solidFill>
                  <a:schemeClr val="dk1"/>
                </a:solidFill>
                <a:latin typeface="Calibri"/>
                <a:ea typeface="Calibri"/>
                <a:cs typeface="Calibri"/>
                <a:sym typeface="Calibri"/>
              </a:rPr>
              <a:t>Querirolo O, Palomino M, Ventura-León, J. Medición de la calidad de vida en adultos mayores institucionalizados de Lima (Perú).Enfermería global. 2020;60:259-273. </a:t>
            </a:r>
            <a:r>
              <a:rPr lang="es-MX" sz="105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https://doi.org/10.6018/eglobal.420681</a:t>
            </a:r>
            <a:endParaRPr sz="1050">
              <a:solidFill>
                <a:schemeClr val="dk1"/>
              </a:solidFill>
              <a:latin typeface="Calibri"/>
              <a:ea typeface="Calibri"/>
              <a:cs typeface="Calibri"/>
              <a:sym typeface="Calibri"/>
            </a:endParaRPr>
          </a:p>
        </p:txBody>
      </p:sp>
      <p:pic>
        <p:nvPicPr>
          <p:cNvPr id="276" name="Google Shape;276;p22"/>
          <p:cNvPicPr preferRelativeResize="0"/>
          <p:nvPr/>
        </p:nvPicPr>
        <p:blipFill rotWithShape="1">
          <a:blip r:embed="rId5">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334131" y="248796"/>
            <a:ext cx="8229600" cy="182749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a:solidFill>
                  <a:srgbClr val="000000"/>
                </a:solidFill>
              </a:rPr>
              <a:t>V. </a:t>
            </a:r>
            <a:r>
              <a:rPr lang="es-MX" sz="3200"/>
              <a:t>Cuestionario de calidad de vida </a:t>
            </a:r>
            <a:br>
              <a:rPr lang="es-MX" sz="3200"/>
            </a:br>
            <a:r>
              <a:rPr lang="es-MX" sz="3200"/>
              <a:t>para adultos mayores (Whoqol-Old).</a:t>
            </a:r>
            <a:br>
              <a:rPr lang="es-MX" sz="3200"/>
            </a:br>
            <a:endParaRPr sz="3200"/>
          </a:p>
        </p:txBody>
      </p:sp>
      <p:sp>
        <p:nvSpPr>
          <p:cNvPr id="283" name="Google Shape;283;p23"/>
          <p:cNvSpPr txBox="1">
            <a:spLocks noGrp="1"/>
          </p:cNvSpPr>
          <p:nvPr>
            <p:ph type="body" idx="1"/>
          </p:nvPr>
        </p:nvSpPr>
        <p:spPr>
          <a:xfrm>
            <a:off x="578208" y="1827490"/>
            <a:ext cx="8229600" cy="391992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s-MX"/>
              <a:t>La </a:t>
            </a:r>
            <a:r>
              <a:rPr lang="es-MX" b="1"/>
              <a:t>multidimensionalidad</a:t>
            </a:r>
            <a:r>
              <a:rPr lang="es-MX"/>
              <a:t> del concepto de calidad de vida se asocia con factores personales tales como: </a:t>
            </a:r>
            <a:endParaRPr/>
          </a:p>
          <a:p>
            <a:pPr marL="0" lvl="0" indent="0" algn="l" rtl="0">
              <a:spcBef>
                <a:spcPts val="496"/>
              </a:spcBef>
              <a:spcAft>
                <a:spcPts val="0"/>
              </a:spcAft>
              <a:buClr>
                <a:schemeClr val="dk1"/>
              </a:buClr>
              <a:buSzPct val="100000"/>
              <a:buNone/>
            </a:pPr>
            <a:endParaRPr/>
          </a:p>
          <a:p>
            <a:pPr marL="0" lvl="0" indent="0" algn="ctr" rtl="0">
              <a:spcBef>
                <a:spcPts val="496"/>
              </a:spcBef>
              <a:spcAft>
                <a:spcPts val="0"/>
              </a:spcAft>
              <a:buClr>
                <a:schemeClr val="dk1"/>
              </a:buClr>
              <a:buSzPct val="100000"/>
              <a:buNone/>
            </a:pPr>
            <a:r>
              <a:rPr lang="es-MX" b="1"/>
              <a:t>Salud, habilidades funcionales, relaciones sociales, actividades de ocio y satisfacción, </a:t>
            </a:r>
            <a:endParaRPr/>
          </a:p>
          <a:p>
            <a:pPr marL="0" lvl="0" indent="0" algn="ctr" rtl="0">
              <a:spcBef>
                <a:spcPts val="496"/>
              </a:spcBef>
              <a:spcAft>
                <a:spcPts val="0"/>
              </a:spcAft>
              <a:buClr>
                <a:schemeClr val="dk1"/>
              </a:buClr>
              <a:buSzPct val="100000"/>
              <a:buNone/>
            </a:pPr>
            <a:endParaRPr b="1"/>
          </a:p>
          <a:p>
            <a:pPr marL="0" lvl="0" indent="0" algn="ctr" rtl="0">
              <a:spcBef>
                <a:spcPts val="496"/>
              </a:spcBef>
              <a:spcAft>
                <a:spcPts val="0"/>
              </a:spcAft>
              <a:buClr>
                <a:schemeClr val="dk1"/>
              </a:buClr>
              <a:buSzPct val="100000"/>
              <a:buNone/>
            </a:pPr>
            <a:r>
              <a:rPr lang="es-MX" b="1"/>
              <a:t>y factores socioambientales tales como: </a:t>
            </a:r>
            <a:endParaRPr/>
          </a:p>
          <a:p>
            <a:pPr marL="0" lvl="0" indent="0" algn="ctr" rtl="0">
              <a:spcBef>
                <a:spcPts val="496"/>
              </a:spcBef>
              <a:spcAft>
                <a:spcPts val="0"/>
              </a:spcAft>
              <a:buClr>
                <a:schemeClr val="dk1"/>
              </a:buClr>
              <a:buSzPct val="100000"/>
              <a:buNone/>
            </a:pPr>
            <a:endParaRPr b="1"/>
          </a:p>
          <a:p>
            <a:pPr marL="0" lvl="0" indent="0" algn="ctr" rtl="0">
              <a:spcBef>
                <a:spcPts val="496"/>
              </a:spcBef>
              <a:spcAft>
                <a:spcPts val="0"/>
              </a:spcAft>
              <a:buClr>
                <a:schemeClr val="dk1"/>
              </a:buClr>
              <a:buSzPct val="100000"/>
              <a:buNone/>
            </a:pPr>
            <a:r>
              <a:rPr lang="es-MX" b="1"/>
              <a:t>apoyo social, condiciones económicas, servicios de salud y seguridad social, calidad del ambiente y aspectos culturales. </a:t>
            </a:r>
            <a:endParaRPr/>
          </a:p>
          <a:p>
            <a:pPr marL="0" lvl="0" indent="0" algn="l" rtl="0">
              <a:spcBef>
                <a:spcPts val="496"/>
              </a:spcBef>
              <a:spcAft>
                <a:spcPts val="0"/>
              </a:spcAft>
              <a:buClr>
                <a:schemeClr val="dk1"/>
              </a:buClr>
              <a:buSzPct val="100000"/>
              <a:buNone/>
            </a:pPr>
            <a:endParaRPr/>
          </a:p>
        </p:txBody>
      </p:sp>
      <p:pic>
        <p:nvPicPr>
          <p:cNvPr id="284" name="Google Shape;284;p23"/>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285" name="Google Shape;285;p23"/>
          <p:cNvSpPr txBox="1"/>
          <p:nvPr/>
        </p:nvSpPr>
        <p:spPr>
          <a:xfrm>
            <a:off x="12814" y="5871822"/>
            <a:ext cx="9017787"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chemeClr val="dk1"/>
                </a:solidFill>
                <a:latin typeface="Calibri"/>
                <a:ea typeface="Calibri"/>
                <a:cs typeface="Calibri"/>
                <a:sym typeface="Calibri"/>
              </a:rPr>
              <a:t>Fernández-Ballesteros R, Zamarrón M, Macía A. Calidad de vida en la vejez en los distintos contextos. Madrid, España. Ministerio de Trabajo y Asuntos Sociales. Instituto Nacional de Servicios Sociales (Imserso); 1997. </a:t>
            </a:r>
            <a:endParaRPr/>
          </a:p>
          <a:p>
            <a:pPr marL="0" marR="0" lvl="0" indent="0" algn="l" rtl="0">
              <a:spcBef>
                <a:spcPts val="0"/>
              </a:spcBef>
              <a:spcAft>
                <a:spcPts val="0"/>
              </a:spcAft>
              <a:buNone/>
            </a:pPr>
            <a:r>
              <a:rPr lang="es-MX" sz="900">
                <a:solidFill>
                  <a:schemeClr val="dk1"/>
                </a:solidFill>
                <a:latin typeface="Calibri"/>
                <a:ea typeface="Calibri"/>
                <a:cs typeface="Calibri"/>
                <a:sym typeface="Calibri"/>
              </a:rPr>
              <a:t>World Health Organization. Manual WHOQOL-OLD. European office Copenhagen. 2006. </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s-MX" sz="900">
                <a:solidFill>
                  <a:schemeClr val="dk1"/>
                </a:solidFill>
                <a:latin typeface="Calibri"/>
                <a:ea typeface="Calibri"/>
                <a:cs typeface="Calibri"/>
                <a:sym typeface="Calibri"/>
              </a:rPr>
              <a:t>González-Celis, A, Gómez-Benito, J. Quality of life in the elderly: Psychometric properties of the WHOQOL-OLD module in Mexico. HEALTH. 2013;5:110-116. 10.4236/health.2013.512A015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86" name="Google Shape;286;p23"/>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4"/>
          <p:cNvPicPr preferRelativeResize="0"/>
          <p:nvPr/>
        </p:nvPicPr>
        <p:blipFill rotWithShape="1">
          <a:blip r:embed="rId3">
            <a:alphaModFix/>
          </a:blip>
          <a:srcRect/>
          <a:stretch/>
        </p:blipFill>
        <p:spPr>
          <a:xfrm>
            <a:off x="2187540" y="0"/>
            <a:ext cx="4756220" cy="6858000"/>
          </a:xfrm>
          <a:prstGeom prst="rect">
            <a:avLst/>
          </a:prstGeom>
          <a:noFill/>
          <a:ln>
            <a:noFill/>
          </a:ln>
        </p:spPr>
      </p:pic>
      <p:sp>
        <p:nvSpPr>
          <p:cNvPr id="293" name="Google Shape;293;p24"/>
          <p:cNvSpPr/>
          <p:nvPr/>
        </p:nvSpPr>
        <p:spPr>
          <a:xfrm rot="10800000" flipH="1">
            <a:off x="2425701" y="4790227"/>
            <a:ext cx="2788170" cy="276237"/>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5"/>
          <p:cNvPicPr preferRelativeResize="0"/>
          <p:nvPr/>
        </p:nvPicPr>
        <p:blipFill rotWithShape="1">
          <a:blip r:embed="rId3">
            <a:alphaModFix/>
          </a:blip>
          <a:srcRect/>
          <a:stretch/>
        </p:blipFill>
        <p:spPr>
          <a:xfrm>
            <a:off x="1524472" y="1207008"/>
            <a:ext cx="6254277" cy="4194810"/>
          </a:xfrm>
          <a:prstGeom prst="rect">
            <a:avLst/>
          </a:prstGeom>
          <a:noFill/>
          <a:ln>
            <a:noFill/>
          </a:ln>
        </p:spPr>
      </p:pic>
      <p:sp>
        <p:nvSpPr>
          <p:cNvPr id="300" name="Google Shape;300;p25"/>
          <p:cNvSpPr/>
          <p:nvPr/>
        </p:nvSpPr>
        <p:spPr>
          <a:xfrm rot="10800000" flipH="1">
            <a:off x="1727201" y="4275877"/>
            <a:ext cx="2788170" cy="276237"/>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6"/>
          <p:cNvPicPr preferRelativeResize="0"/>
          <p:nvPr/>
        </p:nvPicPr>
        <p:blipFill rotWithShape="1">
          <a:blip r:embed="rId3">
            <a:alphaModFix/>
          </a:blip>
          <a:srcRect/>
          <a:stretch/>
        </p:blipFill>
        <p:spPr>
          <a:xfrm>
            <a:off x="1221698" y="1259174"/>
            <a:ext cx="6931181" cy="2235055"/>
          </a:xfrm>
          <a:prstGeom prst="rect">
            <a:avLst/>
          </a:prstGeom>
          <a:noFill/>
          <a:ln>
            <a:noFill/>
          </a:ln>
        </p:spPr>
      </p:pic>
      <p:sp>
        <p:nvSpPr>
          <p:cNvPr id="306" name="Google Shape;306;p26"/>
          <p:cNvSpPr txBox="1"/>
          <p:nvPr/>
        </p:nvSpPr>
        <p:spPr>
          <a:xfrm>
            <a:off x="2038662" y="3582997"/>
            <a:ext cx="50592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Escala de evaluación:</a:t>
            </a:r>
            <a:r>
              <a:rPr lang="es-MX"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Se realiza una puntuación por factores donde el puntaje menor es de 4 y el máximo de 20, a mayor puntaje mejor calidad de vida (Puntaje Global de 24 a 120).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title"/>
          </p:nvPr>
        </p:nvSpPr>
        <p:spPr>
          <a:xfrm>
            <a:off x="292608" y="53012"/>
            <a:ext cx="8229600" cy="247379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2800"/>
              <a:buFont typeface="Calibri"/>
              <a:buNone/>
            </a:pPr>
            <a:r>
              <a:rPr lang="es-MX" sz="2800">
                <a:solidFill>
                  <a:srgbClr val="000000"/>
                </a:solidFill>
              </a:rPr>
              <a:t>VI. </a:t>
            </a:r>
            <a:r>
              <a:rPr lang="es-MX" sz="2800"/>
              <a:t>Escala de Resiliencia Connor-Davidson </a:t>
            </a:r>
            <a:br>
              <a:rPr lang="es-MX" sz="2800"/>
            </a:br>
            <a:r>
              <a:rPr lang="es-MX" sz="2800"/>
              <a:t>(CD-RISC).</a:t>
            </a:r>
            <a:r>
              <a:rPr lang="es-MX"/>
              <a:t/>
            </a:r>
            <a:br>
              <a:rPr lang="es-MX"/>
            </a:br>
            <a:r>
              <a:rPr lang="es-MX" sz="3200"/>
              <a:t/>
            </a:r>
            <a:br>
              <a:rPr lang="es-MX" sz="3200"/>
            </a:br>
            <a:endParaRPr sz="3200"/>
          </a:p>
        </p:txBody>
      </p:sp>
      <p:sp>
        <p:nvSpPr>
          <p:cNvPr id="313" name="Google Shape;313;p27"/>
          <p:cNvSpPr txBox="1">
            <a:spLocks noGrp="1"/>
          </p:cNvSpPr>
          <p:nvPr>
            <p:ph type="body" idx="1"/>
          </p:nvPr>
        </p:nvSpPr>
        <p:spPr>
          <a:xfrm>
            <a:off x="292608" y="1723869"/>
            <a:ext cx="8229600" cy="401047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s-MX"/>
              <a:t>La resiliencia es una </a:t>
            </a:r>
            <a:r>
              <a:rPr lang="es-MX" b="1"/>
              <a:t>habilidad o capacidad de la persona</a:t>
            </a:r>
            <a:r>
              <a:rPr lang="es-MX"/>
              <a:t>, también puede ser un rasgo positivo de la personalidad, acervo de conocimientos, buen funcionamiento o respuesta ante algo y la </a:t>
            </a:r>
            <a:r>
              <a:rPr lang="es-MX" b="1"/>
              <a:t>adaptación positiva a algo</a:t>
            </a:r>
            <a:r>
              <a:rPr lang="es-MX"/>
              <a:t>.</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s-MX"/>
              <a:t>También se refiere al manejo </a:t>
            </a:r>
            <a:r>
              <a:rPr lang="es-MX" b="1"/>
              <a:t>adecuado del estrés, la transformación y éxito en el proceso de envejecimiento</a:t>
            </a:r>
            <a:r>
              <a:rPr lang="es-MX"/>
              <a:t>, madurar, crecer, aprender, afrontar, realizar adaptaciones, recuperar lo valioso, tener un sentido de vida, ser optimista, tener esperanza, fortaleza, propósitos y perseverar. </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s-MX"/>
              <a:t>Implica la </a:t>
            </a:r>
            <a:r>
              <a:rPr lang="es-MX" b="1"/>
              <a:t>exposición al riesgo o amenaza y el resultado favorable </a:t>
            </a:r>
            <a:r>
              <a:rPr lang="es-MX"/>
              <a:t>frente a ese evento.</a:t>
            </a: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baseline="30000"/>
          </a:p>
        </p:txBody>
      </p:sp>
      <p:pic>
        <p:nvPicPr>
          <p:cNvPr id="314" name="Google Shape;314;p27"/>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315" name="Google Shape;315;p27"/>
          <p:cNvSpPr txBox="1"/>
          <p:nvPr/>
        </p:nvSpPr>
        <p:spPr>
          <a:xfrm>
            <a:off x="305510" y="5865284"/>
            <a:ext cx="853298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chemeClr val="dk1"/>
                </a:solidFill>
                <a:latin typeface="Calibri"/>
                <a:ea typeface="Calibri"/>
                <a:cs typeface="Calibri"/>
                <a:sym typeface="Calibri"/>
              </a:rPr>
              <a:t>Crowley K.  Sleep and Sleep Disorders in Older Adults. Rev Neuropsychol, 2011;21:41–53.</a:t>
            </a:r>
            <a:endParaRPr/>
          </a:p>
          <a:p>
            <a:pPr marL="0" marR="0" lvl="0" indent="0" algn="l" rtl="0">
              <a:spcBef>
                <a:spcPts val="0"/>
              </a:spcBef>
              <a:spcAft>
                <a:spcPts val="0"/>
              </a:spcAft>
              <a:buNone/>
            </a:pPr>
            <a:r>
              <a:rPr lang="es-MX" sz="1200">
                <a:solidFill>
                  <a:schemeClr val="dk1"/>
                </a:solidFill>
                <a:latin typeface="Calibri"/>
                <a:ea typeface="Calibri"/>
                <a:cs typeface="Calibri"/>
                <a:sym typeface="Calibri"/>
              </a:rPr>
              <a:t>Manzano-García G., Ayala J. Psychometric properties of Connor-Davidson Resilience Scale in a Spanish sample of entrepreneurs. Psicothema 2013;25 (2): 245-251.</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16" name="Google Shape;316;p27"/>
          <p:cNvPicPr preferRelativeResize="0"/>
          <p:nvPr/>
        </p:nvPicPr>
        <p:blipFill rotWithShape="1">
          <a:blip r:embed="rId4">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8"/>
          <p:cNvPicPr preferRelativeResize="0"/>
          <p:nvPr/>
        </p:nvPicPr>
        <p:blipFill rotWithShape="1">
          <a:blip r:embed="rId3">
            <a:alphaModFix/>
          </a:blip>
          <a:srcRect/>
          <a:stretch/>
        </p:blipFill>
        <p:spPr>
          <a:xfrm>
            <a:off x="1673663" y="411406"/>
            <a:ext cx="5888426" cy="6327721"/>
          </a:xfrm>
          <a:prstGeom prst="rect">
            <a:avLst/>
          </a:prstGeom>
          <a:noFill/>
          <a:ln>
            <a:noFill/>
          </a:ln>
        </p:spPr>
      </p:pic>
      <p:sp>
        <p:nvSpPr>
          <p:cNvPr id="323" name="Google Shape;323;p28"/>
          <p:cNvSpPr/>
          <p:nvPr/>
        </p:nvSpPr>
        <p:spPr>
          <a:xfrm rot="10800000" flipH="1">
            <a:off x="1673663" y="2694726"/>
            <a:ext cx="2788170" cy="143723"/>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9"/>
          <p:cNvSpPr/>
          <p:nvPr/>
        </p:nvSpPr>
        <p:spPr>
          <a:xfrm>
            <a:off x="1723867" y="1346558"/>
            <a:ext cx="5966085" cy="37816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800" b="1">
                <a:solidFill>
                  <a:schemeClr val="dk1"/>
                </a:solidFill>
                <a:latin typeface="Arial"/>
                <a:ea typeface="Arial"/>
                <a:cs typeface="Arial"/>
                <a:sym typeface="Arial"/>
              </a:rPr>
              <a:t>Escala de Evaluación</a:t>
            </a:r>
            <a:endParaRPr sz="180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El puntaje total es de 100. </a:t>
            </a:r>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A mayor puntaje mayor resiliencia. </a:t>
            </a:r>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Se puede medir el nivel de acuerdo con la siguiente:</a:t>
            </a:r>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 </a:t>
            </a:r>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50 puntos o menos indica baja resiliencia, </a:t>
            </a:r>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51 a 75 puntos indica resiliencia media y, </a:t>
            </a:r>
            <a:endParaRPr/>
          </a:p>
          <a:p>
            <a:pPr marL="0" marR="0" lvl="0" indent="0" algn="just" rtl="0">
              <a:lnSpc>
                <a:spcPct val="150000"/>
              </a:lnSpc>
              <a:spcBef>
                <a:spcPts val="0"/>
              </a:spcBef>
              <a:spcAft>
                <a:spcPts val="0"/>
              </a:spcAft>
              <a:buNone/>
            </a:pPr>
            <a:r>
              <a:rPr lang="es-MX" sz="1800">
                <a:solidFill>
                  <a:schemeClr val="dk1"/>
                </a:solidFill>
                <a:latin typeface="Arial"/>
                <a:ea typeface="Arial"/>
                <a:cs typeface="Arial"/>
                <a:sym typeface="Arial"/>
              </a:rPr>
              <a:t>76 puntos o más indica alta resiliencia.</a:t>
            </a:r>
            <a:endParaRPr sz="1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 Depresión</a:t>
            </a:r>
            <a:endParaRPr sz="3200"/>
          </a:p>
        </p:txBody>
      </p:sp>
      <p:sp>
        <p:nvSpPr>
          <p:cNvPr id="111" name="Google Shape;111;p3"/>
          <p:cNvSpPr txBox="1">
            <a:spLocks noGrp="1"/>
          </p:cNvSpPr>
          <p:nvPr>
            <p:ph type="body" idx="1"/>
          </p:nvPr>
        </p:nvSpPr>
        <p:spPr>
          <a:xfrm>
            <a:off x="457200" y="1124712"/>
            <a:ext cx="8229600" cy="4114800"/>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48"/>
              </a:spcBef>
              <a:spcAft>
                <a:spcPts val="0"/>
              </a:spcAft>
              <a:buClr>
                <a:schemeClr val="dk1"/>
              </a:buClr>
              <a:buSzPct val="100000"/>
              <a:buChar char="•"/>
            </a:pPr>
            <a:r>
              <a:rPr lang="es-MX" b="1"/>
              <a:t>Enfermedad</a:t>
            </a:r>
            <a:r>
              <a:rPr lang="es-MX"/>
              <a:t> que se caracteriza por la </a:t>
            </a:r>
            <a:r>
              <a:rPr lang="es-MX" b="1"/>
              <a:t>tristeza persistente y una pérdida de interés por las actividades que normalmente las personas que envejecen disfrutan</a:t>
            </a:r>
            <a:r>
              <a:rPr lang="es-MX"/>
              <a:t>, suele ir acompañada de dificultades para realizar las actividades cotidianas,  </a:t>
            </a:r>
            <a:r>
              <a:rPr lang="es-MX" b="1"/>
              <a:t>interfiere con la capacidad para trabajar, dormir, estudiar, comer y disfrutar de la vida</a:t>
            </a:r>
            <a:r>
              <a:rPr lang="es-MX"/>
              <a:t>.  </a:t>
            </a:r>
            <a:endParaRPr/>
          </a:p>
          <a:p>
            <a:pPr marL="342900" lvl="0" indent="-342900" algn="l" rtl="0">
              <a:spcBef>
                <a:spcPts val="448"/>
              </a:spcBef>
              <a:spcAft>
                <a:spcPts val="0"/>
              </a:spcAft>
              <a:buClr>
                <a:schemeClr val="dk1"/>
              </a:buClr>
              <a:buSzPct val="100000"/>
              <a:buChar char="•"/>
            </a:pPr>
            <a:r>
              <a:rPr lang="es-MX"/>
              <a:t> </a:t>
            </a:r>
            <a:endParaRPr/>
          </a:p>
          <a:p>
            <a:pPr marL="342900" lvl="0" indent="-342900" algn="l" rtl="0">
              <a:spcBef>
                <a:spcPts val="448"/>
              </a:spcBef>
              <a:spcAft>
                <a:spcPts val="0"/>
              </a:spcAft>
              <a:buClr>
                <a:schemeClr val="dk1"/>
              </a:buClr>
              <a:buSzPct val="100000"/>
              <a:buChar char="•"/>
            </a:pPr>
            <a:r>
              <a:rPr lang="es-MX"/>
              <a:t>Su diagnóstico es planteado a partir de datos observados y de la sintomatología referida por la persona con base en la clasificación de la American Psychiatric Association en el Diagnostic and Statistical Manual of Mental Disorders (DSM-5). </a:t>
            </a:r>
            <a:endParaRPr/>
          </a:p>
          <a:p>
            <a:pPr marL="0" lvl="0" indent="0" algn="just" rtl="0">
              <a:spcBef>
                <a:spcPts val="336"/>
              </a:spcBef>
              <a:spcAft>
                <a:spcPts val="0"/>
              </a:spcAft>
              <a:buClr>
                <a:schemeClr val="dk1"/>
              </a:buClr>
              <a:buSzPct val="100000"/>
              <a:buFont typeface="Arial"/>
              <a:buNone/>
            </a:pPr>
            <a:endParaRPr sz="2400"/>
          </a:p>
        </p:txBody>
      </p:sp>
      <p:pic>
        <p:nvPicPr>
          <p:cNvPr id="112" name="Google Shape;112;p3"/>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13" name="Google Shape;113;p3"/>
          <p:cNvSpPr txBox="1"/>
          <p:nvPr/>
        </p:nvSpPr>
        <p:spPr>
          <a:xfrm>
            <a:off x="846460" y="6112350"/>
            <a:ext cx="7451079"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chemeClr val="dk1"/>
                </a:solidFill>
                <a:latin typeface="Calibri"/>
                <a:ea typeface="Calibri"/>
                <a:cs typeface="Calibri"/>
                <a:sym typeface="Calibri"/>
              </a:rPr>
              <a:t>Organización Panamericana de la Salud, 2022 </a:t>
            </a:r>
            <a:r>
              <a:rPr lang="es-MX"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https://www.paho.org/es/documentos/folleto-depresion-al-envejecer</a:t>
            </a:r>
            <a:r>
              <a:rPr lang="es-MX"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14" name="Google Shape;114;p3"/>
          <p:cNvPicPr preferRelativeResize="0"/>
          <p:nvPr/>
        </p:nvPicPr>
        <p:blipFill rotWithShape="1">
          <a:blip r:embed="rId5">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 Depresión</a:t>
            </a:r>
            <a:endParaRPr sz="3200"/>
          </a:p>
        </p:txBody>
      </p:sp>
      <p:sp>
        <p:nvSpPr>
          <p:cNvPr id="121" name="Google Shape;121;p4"/>
          <p:cNvSpPr txBox="1">
            <a:spLocks noGrp="1"/>
          </p:cNvSpPr>
          <p:nvPr>
            <p:ph type="body" idx="1"/>
          </p:nvPr>
        </p:nvSpPr>
        <p:spPr>
          <a:xfrm>
            <a:off x="374904" y="1124268"/>
            <a:ext cx="8229600" cy="4663440"/>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Se puede considerar como la </a:t>
            </a:r>
            <a:r>
              <a:rPr lang="es-MX" b="1"/>
              <a:t>enfermedad psiquiátrica más frecuente </a:t>
            </a:r>
            <a:r>
              <a:rPr lang="es-MX"/>
              <a:t>en este sector de la población en países desarrollados, y se asocia al sufrimiento y al incremento de la prevalencia y mala evolución de los problemas de salud. </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b="1"/>
              <a:t>A nivel mundial, la prevalencia de depresión en ancianos es del 13,5%. </a:t>
            </a:r>
            <a:endParaRPr/>
          </a:p>
          <a:p>
            <a:pPr marL="342900" lvl="0" indent="-342900" algn="l" rtl="0">
              <a:spcBef>
                <a:spcPts val="400"/>
              </a:spcBef>
              <a:spcAft>
                <a:spcPts val="0"/>
              </a:spcAft>
              <a:buClr>
                <a:schemeClr val="dk1"/>
              </a:buClr>
              <a:buSzPct val="100000"/>
              <a:buChar char="•"/>
            </a:pPr>
            <a:r>
              <a:rPr lang="es-MX"/>
              <a:t>La prevalencia es aún </a:t>
            </a:r>
            <a:r>
              <a:rPr lang="es-MX" b="1"/>
              <a:t>mayor en los sujetos mayores hospitalizados</a:t>
            </a:r>
            <a:r>
              <a:rPr lang="es-MX"/>
              <a:t>, y en aquellos residentes en casas de reposo.</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Con frecuencia en el paciente mayor, la </a:t>
            </a:r>
            <a:r>
              <a:rPr lang="es-MX" b="1"/>
              <a:t>depresión se presenta en forma atípica y clínicamente no cumple con los criterios de una depresión mayor. </a:t>
            </a:r>
            <a:r>
              <a:rPr lang="es-MX"/>
              <a:t>Estos síndromes incompletos, denominados depresión menor o depresión NOS por el DSM-5, tienen la misma repercusión en cuanto a morbimortalidad que la depresión mayor. De ahí la importancia de estar sensibilizado y alerta para sospechar el diagnóstico. </a:t>
            </a:r>
            <a:endParaRPr/>
          </a:p>
          <a:p>
            <a:pPr marL="0" lvl="0" indent="0" algn="just" rtl="0">
              <a:spcBef>
                <a:spcPts val="300"/>
              </a:spcBef>
              <a:spcAft>
                <a:spcPts val="0"/>
              </a:spcAft>
              <a:buClr>
                <a:schemeClr val="dk1"/>
              </a:buClr>
              <a:buSzPct val="100000"/>
              <a:buFont typeface="Arial"/>
              <a:buNone/>
            </a:pPr>
            <a:endParaRPr sz="2400"/>
          </a:p>
        </p:txBody>
      </p:sp>
      <p:pic>
        <p:nvPicPr>
          <p:cNvPr id="122" name="Google Shape;122;p4"/>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23" name="Google Shape;123;p4"/>
          <p:cNvSpPr txBox="1"/>
          <p:nvPr/>
        </p:nvSpPr>
        <p:spPr>
          <a:xfrm>
            <a:off x="0" y="5969000"/>
            <a:ext cx="9363456" cy="792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a:solidFill>
                  <a:schemeClr val="dk1"/>
                </a:solidFill>
                <a:latin typeface="Calibri"/>
                <a:ea typeface="Calibri"/>
                <a:cs typeface="Calibri"/>
                <a:sym typeface="Calibri"/>
              </a:rPr>
              <a:t>Zavala G, Núñez L, Chavarría R, Ochoa L, Suazo N, Morales R, et al. Depresión en adultos de 60 a 75 años en San Lorenzo, Valle. Rev Fac Cienc Méd. 2011;8(2):9-22.</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s-MX" sz="1050">
                <a:solidFill>
                  <a:schemeClr val="dk1"/>
                </a:solidFill>
                <a:latin typeface="Calibri"/>
                <a:ea typeface="Calibri"/>
                <a:cs typeface="Calibri"/>
                <a:sym typeface="Calibri"/>
              </a:rPr>
              <a:t>Molés J, Esteve A, Lucas V, Folch A. Factores asociados a la depresión en personas mayores de 75 años de edad en un área urbana. Enferm. glob. 2019;  18( 55 ): 58-82. </a:t>
            </a:r>
            <a:r>
              <a:rPr lang="es-MX" sz="105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https://dx.doi.org/10.6018/eglobal.18.3.324401</a:t>
            </a:r>
            <a:r>
              <a:rPr lang="es-MX" sz="1050">
                <a:solidFill>
                  <a:schemeClr val="dk1"/>
                </a:solidFill>
                <a:latin typeface="Calibri"/>
                <a:ea typeface="Calibri"/>
                <a:cs typeface="Calibri"/>
                <a:sym typeface="Calibri"/>
              </a:rPr>
              <a:t>.</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24" name="Google Shape;124;p4"/>
          <p:cNvPicPr preferRelativeResize="0"/>
          <p:nvPr/>
        </p:nvPicPr>
        <p:blipFill rotWithShape="1">
          <a:blip r:embed="rId5">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456825"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 Depresión</a:t>
            </a:r>
            <a:endParaRPr sz="3200"/>
          </a:p>
        </p:txBody>
      </p:sp>
      <p:sp>
        <p:nvSpPr>
          <p:cNvPr id="131" name="Google Shape;131;p5"/>
          <p:cNvSpPr txBox="1">
            <a:spLocks noGrp="1"/>
          </p:cNvSpPr>
          <p:nvPr>
            <p:ph type="body" idx="1"/>
          </p:nvPr>
        </p:nvSpPr>
        <p:spPr>
          <a:xfrm>
            <a:off x="228225" y="976312"/>
            <a:ext cx="8686800" cy="4488268"/>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En la </a:t>
            </a:r>
            <a:r>
              <a:rPr lang="es-MX" b="1"/>
              <a:t>atención primara la depresión puede ser subdiagnósticada </a:t>
            </a:r>
            <a:r>
              <a:rPr lang="es-MX"/>
              <a:t>ya que algunas veces  las personas mayores tienden a no consultar espontáneamente por síntomas depresivos, o estos son erróneamente atribuidos a algo propio del envejecimiento. </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Por ello debe existir una rutina de tamizaje para la depresión para que una persona </a:t>
            </a:r>
            <a:r>
              <a:rPr lang="es-MX" b="1"/>
              <a:t>no pase largo tiempo sin ser diagnosticada o sea insuficientemente tratado</a:t>
            </a:r>
            <a:r>
              <a:rPr lang="es-MX"/>
              <a:t>, así la mejor estrategia de salud pública para combatir este problema es promover el uso rutinario de instrumentos de tamizaje para depresión.</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Para su evaluación se recomienda la Escala de Depresión Geriátrica de Yesavage, es un instrumento de 30 preguntas en formato dicotómico: si y no. Los valores de respuesta son 0 y 1, el total es 30 puntos, se realiza la sumatoria y se clasifica en: probable depresión si se obtiene calificación de 11 en adelante y normal de 0 a 10 puntos. </a:t>
            </a:r>
            <a:endParaRPr/>
          </a:p>
          <a:p>
            <a:pPr marL="0" lvl="0" indent="0" algn="just" rtl="0">
              <a:spcBef>
                <a:spcPts val="300"/>
              </a:spcBef>
              <a:spcAft>
                <a:spcPts val="0"/>
              </a:spcAft>
              <a:buClr>
                <a:schemeClr val="dk1"/>
              </a:buClr>
              <a:buSzPct val="100000"/>
              <a:buFont typeface="Arial"/>
              <a:buNone/>
            </a:pPr>
            <a:endParaRPr sz="2400"/>
          </a:p>
        </p:txBody>
      </p:sp>
      <p:pic>
        <p:nvPicPr>
          <p:cNvPr id="132" name="Google Shape;132;p5"/>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33" name="Google Shape;133;p5"/>
          <p:cNvSpPr txBox="1"/>
          <p:nvPr/>
        </p:nvSpPr>
        <p:spPr>
          <a:xfrm>
            <a:off x="456825" y="6120733"/>
            <a:ext cx="832631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800">
                <a:solidFill>
                  <a:schemeClr val="dk1"/>
                </a:solidFill>
                <a:latin typeface="Calibri"/>
                <a:ea typeface="Calibri"/>
                <a:cs typeface="Calibri"/>
                <a:sym typeface="Calibri"/>
              </a:rPr>
              <a:t>Hoyl T, Valenzuela AE, Marín LP. Depresión en el adulto mayor: evaluación preliminar de la efectividad, como instrumento de tamizaje, de la versión de 5 ítems de la Escala de Depresión Geriátrica. </a:t>
            </a:r>
            <a:endParaRPr/>
          </a:p>
          <a:p>
            <a:pPr marL="0" marR="0" lvl="0" indent="0" algn="l" rtl="0">
              <a:spcBef>
                <a:spcPts val="0"/>
              </a:spcBef>
              <a:spcAft>
                <a:spcPts val="0"/>
              </a:spcAft>
              <a:buNone/>
            </a:pPr>
            <a:r>
              <a:rPr lang="es-MX" sz="800">
                <a:solidFill>
                  <a:schemeClr val="dk1"/>
                </a:solidFill>
                <a:latin typeface="Calibri"/>
                <a:ea typeface="Calibri"/>
                <a:cs typeface="Calibri"/>
                <a:sym typeface="Calibri"/>
              </a:rPr>
              <a:t>Rev. méd. Chile. 2000;128(11):1199-1204. </a:t>
            </a:r>
            <a:r>
              <a:rPr lang="es-MX" sz="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http://dx.doi.org/10.4067/S0034-98872000001100003</a:t>
            </a:r>
            <a:r>
              <a:rPr lang="es-MX" sz="800">
                <a:solidFill>
                  <a:schemeClr val="dk1"/>
                </a:solidFill>
                <a:latin typeface="Calibri"/>
                <a:ea typeface="Calibri"/>
                <a:cs typeface="Calibri"/>
                <a:sym typeface="Calibri"/>
              </a:rPr>
              <a:t>.</a:t>
            </a:r>
            <a:r>
              <a:rPr lang="es-MX" sz="8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https://www.who.int/mental_health/evidence/WHOQOL_OLD_Manual.pdf?ua=1</a:t>
            </a:r>
            <a:r>
              <a:rPr lang="es-MX"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34" name="Google Shape;134;p5"/>
          <p:cNvPicPr preferRelativeResize="0"/>
          <p:nvPr/>
        </p:nvPicPr>
        <p:blipFill rotWithShape="1">
          <a:blip r:embed="rId6">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a:stretch/>
        </p:blipFill>
        <p:spPr>
          <a:xfrm>
            <a:off x="1682497" y="0"/>
            <a:ext cx="5238368" cy="6858000"/>
          </a:xfrm>
          <a:prstGeom prst="rect">
            <a:avLst/>
          </a:prstGeom>
          <a:noFill/>
          <a:ln>
            <a:noFill/>
          </a:ln>
        </p:spPr>
      </p:pic>
      <p:sp>
        <p:nvSpPr>
          <p:cNvPr id="141" name="Google Shape;141;p6"/>
          <p:cNvSpPr/>
          <p:nvPr/>
        </p:nvSpPr>
        <p:spPr>
          <a:xfrm rot="10800000" flipH="1">
            <a:off x="2906665" y="1955800"/>
            <a:ext cx="515985" cy="163254"/>
          </a:xfrm>
          <a:prstGeom prst="ellipse">
            <a:avLst/>
          </a:prstGeom>
          <a:noFill/>
          <a:ln w="444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142" name="Google Shape;142;p6"/>
          <p:cNvSpPr/>
          <p:nvPr/>
        </p:nvSpPr>
        <p:spPr>
          <a:xfrm>
            <a:off x="3607702" y="4959350"/>
            <a:ext cx="1688198" cy="17278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p:nvPr/>
        </p:nvSpPr>
        <p:spPr>
          <a:xfrm rot="10800000" flipH="1">
            <a:off x="2189115" y="3124200"/>
            <a:ext cx="890635" cy="163254"/>
          </a:xfrm>
          <a:prstGeom prst="ellipse">
            <a:avLst/>
          </a:prstGeom>
          <a:noFill/>
          <a:ln w="444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B0F0"/>
              </a:solidFill>
              <a:latin typeface="Calibri"/>
              <a:ea typeface="Calibri"/>
              <a:cs typeface="Calibri"/>
              <a:sym typeface="Calibri"/>
            </a:endParaRPr>
          </a:p>
        </p:txBody>
      </p:sp>
      <p:sp>
        <p:nvSpPr>
          <p:cNvPr id="6"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a:stretch/>
        </p:blipFill>
        <p:spPr>
          <a:xfrm>
            <a:off x="1674494" y="256032"/>
            <a:ext cx="5851017" cy="6340348"/>
          </a:xfrm>
          <a:prstGeom prst="rect">
            <a:avLst/>
          </a:prstGeom>
          <a:noFill/>
          <a:ln>
            <a:noFill/>
          </a:ln>
        </p:spPr>
      </p:pic>
      <p:sp>
        <p:nvSpPr>
          <p:cNvPr id="3"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II. Autoestima</a:t>
            </a:r>
            <a:endParaRPr sz="3200"/>
          </a:p>
        </p:txBody>
      </p:sp>
      <p:sp>
        <p:nvSpPr>
          <p:cNvPr id="156" name="Google Shape;156;p8"/>
          <p:cNvSpPr txBox="1">
            <a:spLocks noGrp="1"/>
          </p:cNvSpPr>
          <p:nvPr>
            <p:ph type="body" idx="1"/>
          </p:nvPr>
        </p:nvSpPr>
        <p:spPr>
          <a:xfrm>
            <a:off x="524655" y="1700148"/>
            <a:ext cx="8229600" cy="3316184"/>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La autoestima </a:t>
            </a:r>
            <a:r>
              <a:rPr lang="es-MX" b="1"/>
              <a:t>es la valoración y percepción que una persona tiene de sí misma</a:t>
            </a:r>
            <a:r>
              <a:rPr lang="es-MX"/>
              <a:t>, está configurada por factores tanto internos como externos.</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Factores internos, radican o son creados por el individuo: </a:t>
            </a:r>
            <a:r>
              <a:rPr lang="es-MX" b="1"/>
              <a:t>ideas, creencias, prácticas o conductas.</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a:t>Factores externos son factores del entorno: </a:t>
            </a:r>
            <a:r>
              <a:rPr lang="es-MX" b="1"/>
              <a:t>los mensajes transmitidos verbal o no verbalmente, las experiencias dadas por los padres, educadores, personas significativas para cada quien, las instituciones y la cultura</a:t>
            </a:r>
            <a:r>
              <a:rPr lang="es-MX"/>
              <a:t>.</a:t>
            </a:r>
            <a:endParaRPr/>
          </a:p>
          <a:p>
            <a:pPr marL="0" lvl="0" indent="0" algn="just" rtl="0">
              <a:spcBef>
                <a:spcPts val="300"/>
              </a:spcBef>
              <a:spcAft>
                <a:spcPts val="0"/>
              </a:spcAft>
              <a:buClr>
                <a:schemeClr val="dk1"/>
              </a:buClr>
              <a:buSzPct val="100000"/>
              <a:buFont typeface="Arial"/>
              <a:buNone/>
            </a:pPr>
            <a:endParaRPr sz="2400"/>
          </a:p>
        </p:txBody>
      </p:sp>
      <p:pic>
        <p:nvPicPr>
          <p:cNvPr id="157" name="Google Shape;157;p8"/>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58" name="Google Shape;158;p8"/>
          <p:cNvSpPr txBox="1"/>
          <p:nvPr/>
        </p:nvSpPr>
        <p:spPr>
          <a:xfrm>
            <a:off x="617215" y="5969000"/>
            <a:ext cx="1482472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00">
                <a:solidFill>
                  <a:schemeClr val="dk1"/>
                </a:solidFill>
                <a:latin typeface="Calibri"/>
                <a:ea typeface="Calibri"/>
                <a:cs typeface="Calibri"/>
                <a:sym typeface="Calibri"/>
              </a:rPr>
              <a:t>De Mézerville, G. (2004). Ejes de salud mental. Los procesos de autoestima, dar y recibir afecto y adaptación al estrés. México: Trillas. </a:t>
            </a:r>
            <a:endParaRPr/>
          </a:p>
          <a:p>
            <a:pPr marL="0" marR="0" lvl="0" indent="0" algn="l" rtl="0">
              <a:spcBef>
                <a:spcPts val="0"/>
              </a:spcBef>
              <a:spcAft>
                <a:spcPts val="0"/>
              </a:spcAft>
              <a:buNone/>
            </a:pPr>
            <a:r>
              <a:rPr lang="es-MX"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Orth</a:t>
            </a:r>
            <a:r>
              <a:rPr lang="es-MX" sz="1000">
                <a:solidFill>
                  <a:schemeClr val="dk1"/>
                </a:solidFill>
                <a:latin typeface="Calibri"/>
                <a:ea typeface="Calibri"/>
                <a:cs typeface="Calibri"/>
                <a:sym typeface="Calibri"/>
              </a:rPr>
              <a:t>, U., Trzesniewski, K., &amp; Robins, R. (2010). Self-esteem development from young adulthood to old age: A cohort-sequential longitudinal study. </a:t>
            </a:r>
            <a:endParaRPr/>
          </a:p>
          <a:p>
            <a:pPr marL="0" marR="0" lvl="0" indent="0" algn="l" rtl="0">
              <a:spcBef>
                <a:spcPts val="0"/>
              </a:spcBef>
              <a:spcAft>
                <a:spcPts val="0"/>
              </a:spcAft>
              <a:buNone/>
            </a:pPr>
            <a:r>
              <a:rPr lang="es-MX" sz="1000">
                <a:solidFill>
                  <a:schemeClr val="dk1"/>
                </a:solidFill>
                <a:latin typeface="Calibri"/>
                <a:ea typeface="Calibri"/>
                <a:cs typeface="Calibri"/>
                <a:sym typeface="Calibri"/>
              </a:rPr>
              <a:t>Journal of Personality and Social Psychology, 98(4), 645-658.</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59" name="Google Shape;159;p8"/>
          <p:cNvPicPr preferRelativeResize="0"/>
          <p:nvPr/>
        </p:nvPicPr>
        <p:blipFill rotWithShape="1">
          <a:blip r:embed="rId5">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3200"/>
              <a:buFont typeface="Calibri"/>
              <a:buNone/>
            </a:pPr>
            <a:r>
              <a:rPr lang="es-MX" sz="3200" b="1">
                <a:solidFill>
                  <a:srgbClr val="000000"/>
                </a:solidFill>
              </a:rPr>
              <a:t>II. Autoestima</a:t>
            </a:r>
            <a:endParaRPr sz="3200"/>
          </a:p>
        </p:txBody>
      </p:sp>
      <p:sp>
        <p:nvSpPr>
          <p:cNvPr id="166" name="Google Shape;166;p9"/>
          <p:cNvSpPr txBox="1">
            <a:spLocks noGrp="1"/>
          </p:cNvSpPr>
          <p:nvPr>
            <p:ph type="body" idx="1"/>
          </p:nvPr>
        </p:nvSpPr>
        <p:spPr>
          <a:xfrm>
            <a:off x="457200" y="1417638"/>
            <a:ext cx="8229600" cy="3316184"/>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spcBef>
                <a:spcPts val="0"/>
              </a:spcBef>
              <a:spcAft>
                <a:spcPts val="0"/>
              </a:spcAft>
              <a:buClr>
                <a:srgbClr val="CF7D31"/>
              </a:buClr>
              <a:buSzPct val="100000"/>
              <a:buNone/>
            </a:pPr>
            <a:endParaRPr sz="2400" b="1">
              <a:solidFill>
                <a:srgbClr val="000000"/>
              </a:solidFill>
            </a:endParaRPr>
          </a:p>
          <a:p>
            <a:pPr marL="0" lvl="0" indent="0" algn="just" rtl="0">
              <a:spcBef>
                <a:spcPts val="0"/>
              </a:spcBef>
              <a:spcAft>
                <a:spcPts val="0"/>
              </a:spcAft>
              <a:buClr>
                <a:srgbClr val="CF7D31"/>
              </a:buClr>
              <a:buSzPct val="100000"/>
              <a:buNone/>
            </a:pPr>
            <a:endParaRPr sz="2400" b="1">
              <a:solidFill>
                <a:srgbClr val="000000"/>
              </a:solidFill>
            </a:endParaRPr>
          </a:p>
          <a:p>
            <a:pPr marL="342900" lvl="0" indent="-342900" algn="l" rtl="0">
              <a:spcBef>
                <a:spcPts val="400"/>
              </a:spcBef>
              <a:spcAft>
                <a:spcPts val="0"/>
              </a:spcAft>
              <a:buClr>
                <a:schemeClr val="dk1"/>
              </a:buClr>
              <a:buSzPct val="100000"/>
              <a:buChar char="•"/>
            </a:pPr>
            <a:r>
              <a:rPr lang="es-MX"/>
              <a:t>En general, las personas tienden a </a:t>
            </a:r>
            <a:r>
              <a:rPr lang="es-MX" b="1"/>
              <a:t>mantener cierta estabilidad en su nivel de autoestima a través del tiempo</a:t>
            </a:r>
            <a:r>
              <a:rPr lang="es-MX"/>
              <a:t>, de modo que las personas que tienen alta autoestima en una etapa específica de su vida, </a:t>
            </a:r>
            <a:r>
              <a:rPr lang="es-MX" b="1"/>
              <a:t>la mantendrán con el paso del tiempo</a:t>
            </a:r>
            <a:r>
              <a:rPr lang="es-MX"/>
              <a:t>. </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s-MX" b="1"/>
              <a:t>En la vejez la valoración de la autoestima no está determinada por el paso de los años </a:t>
            </a:r>
            <a:r>
              <a:rPr lang="es-MX"/>
              <a:t>como supone el modelo deficitario del envejecimiento, por el contrario, </a:t>
            </a:r>
            <a:r>
              <a:rPr lang="es-MX" b="1"/>
              <a:t>es resultado de la interacción dinámica entre los acontecimientos históricos y el contexto de desarrollo de cada individuo.</a:t>
            </a:r>
            <a:endParaRPr/>
          </a:p>
          <a:p>
            <a:pPr marL="0" lvl="0" indent="0" algn="just" rtl="0">
              <a:spcBef>
                <a:spcPts val="300"/>
              </a:spcBef>
              <a:spcAft>
                <a:spcPts val="0"/>
              </a:spcAft>
              <a:buClr>
                <a:schemeClr val="dk1"/>
              </a:buClr>
              <a:buSzPct val="100000"/>
              <a:buFont typeface="Arial"/>
              <a:buNone/>
            </a:pPr>
            <a:endParaRPr sz="2400"/>
          </a:p>
        </p:txBody>
      </p:sp>
      <p:pic>
        <p:nvPicPr>
          <p:cNvPr id="167" name="Google Shape;167;p9"/>
          <p:cNvPicPr preferRelativeResize="0"/>
          <p:nvPr/>
        </p:nvPicPr>
        <p:blipFill rotWithShape="1">
          <a:blip r:embed="rId3">
            <a:alphaModFix/>
          </a:blip>
          <a:srcRect/>
          <a:stretch/>
        </p:blipFill>
        <p:spPr>
          <a:xfrm>
            <a:off x="0" y="6443663"/>
            <a:ext cx="9144000" cy="414337"/>
          </a:xfrm>
          <a:prstGeom prst="rect">
            <a:avLst/>
          </a:prstGeom>
          <a:noFill/>
          <a:ln>
            <a:noFill/>
          </a:ln>
        </p:spPr>
      </p:pic>
      <p:sp>
        <p:nvSpPr>
          <p:cNvPr id="168" name="Google Shape;168;p9"/>
          <p:cNvSpPr txBox="1"/>
          <p:nvPr/>
        </p:nvSpPr>
        <p:spPr>
          <a:xfrm>
            <a:off x="571075" y="6066056"/>
            <a:ext cx="765946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s-MX"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Robins</a:t>
            </a:r>
            <a:r>
              <a:rPr lang="es-MX" sz="1000">
                <a:solidFill>
                  <a:schemeClr val="dk1"/>
                </a:solidFill>
                <a:latin typeface="Calibri"/>
                <a:ea typeface="Calibri"/>
                <a:cs typeface="Calibri"/>
                <a:sym typeface="Calibri"/>
              </a:rPr>
              <a:t>, R. W., Trzesniewski, K. H. (2005). Self-Esteem development across the lifespan. Current Directions in Psychological Science, 14, 158-162.</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69" name="Google Shape;169;p9"/>
          <p:cNvPicPr preferRelativeResize="0"/>
          <p:nvPr/>
        </p:nvPicPr>
        <p:blipFill rotWithShape="1">
          <a:blip r:embed="rId5">
            <a:alphaModFix/>
          </a:blip>
          <a:srcRect/>
          <a:stretch/>
        </p:blipFill>
        <p:spPr>
          <a:xfrm>
            <a:off x="8029575" y="241301"/>
            <a:ext cx="657225" cy="701674"/>
          </a:xfrm>
          <a:prstGeom prst="rect">
            <a:avLst/>
          </a:prstGeom>
          <a:noFill/>
          <a:ln>
            <a:noFill/>
          </a:ln>
        </p:spPr>
      </p:pic>
      <p:sp>
        <p:nvSpPr>
          <p:cNvPr id="7" name="Marcador de pie de página 7"/>
          <p:cNvSpPr>
            <a:spLocks noGrp="1"/>
          </p:cNvSpPr>
          <p:nvPr>
            <p:ph type="ftr" sz="quarter" idx="11"/>
          </p:nvPr>
        </p:nvSpPr>
        <p:spPr>
          <a:xfrm>
            <a:off x="3028950" y="6574212"/>
            <a:ext cx="3086100" cy="207465"/>
          </a:xfrm>
        </p:spPr>
        <p:txBody>
          <a:bodyPr/>
          <a:lstStyle/>
          <a:p>
            <a:pPr algn="ctr"/>
            <a:r>
              <a:rPr lang="es-MX" dirty="0" smtClean="0">
                <a:solidFill>
                  <a:schemeClr val="tx1"/>
                </a:solidFill>
                <a:latin typeface="Arial" panose="020B0604020202020204" pitchFamily="34" charset="0"/>
                <a:cs typeface="Arial" panose="020B0604020202020204" pitchFamily="34" charset="0"/>
              </a:rPr>
              <a:t>PAPIME 308923</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2477</Words>
  <Application>Microsoft Office PowerPoint</Application>
  <PresentationFormat>Presentación en pantalla (4:3)</PresentationFormat>
  <Paragraphs>222</Paragraphs>
  <Slides>29</Slides>
  <Notes>29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Noto Sans Symbols</vt:lpstr>
      <vt:lpstr>Times New Roman</vt:lpstr>
      <vt:lpstr>Tema de Office</vt:lpstr>
      <vt:lpstr>Curso-Taller  “Enseñanza del modelo de envejecimiento saludable: valoración de los dominios de la Atención Integrada para las Personas Mayores ICOPE”.   </vt:lpstr>
      <vt:lpstr> DOMINIO PSICOLÓGICO</vt:lpstr>
      <vt:lpstr>I. Depresión</vt:lpstr>
      <vt:lpstr>I. Depresión</vt:lpstr>
      <vt:lpstr>I. Depresión</vt:lpstr>
      <vt:lpstr>Presentación de PowerPoint</vt:lpstr>
      <vt:lpstr>Presentación de PowerPoint</vt:lpstr>
      <vt:lpstr>II. Autoestima</vt:lpstr>
      <vt:lpstr>II. Autoestima</vt:lpstr>
      <vt:lpstr>II. Autoestima</vt:lpstr>
      <vt:lpstr>Presentación de PowerPoint</vt:lpstr>
      <vt:lpstr>Presentación de PowerPoint</vt:lpstr>
      <vt:lpstr>III. Escala de experiencias positivas y negativas SPANE  Scale of Positive and Negative Experience. </vt:lpstr>
      <vt:lpstr>III. SPANE </vt:lpstr>
      <vt:lpstr>Presentación de PowerPoint</vt:lpstr>
      <vt:lpstr>Presentación de PowerPoint</vt:lpstr>
      <vt:lpstr>IV. Escala de Bienestar de Ryff.  </vt:lpstr>
      <vt:lpstr>IV. Escala de Bienestar de Ryff.  </vt:lpstr>
      <vt:lpstr>Presentación de PowerPoint</vt:lpstr>
      <vt:lpstr>Presentación de PowerPoint</vt:lpstr>
      <vt:lpstr>Presentación de PowerPoint</vt:lpstr>
      <vt:lpstr>V. Cuestionario de calidad de vida  para adultos mayores (Whoqol-Old). </vt:lpstr>
      <vt:lpstr>V. Cuestionario de calidad de vida  para adultos mayores (Whoqol-Old). </vt:lpstr>
      <vt:lpstr>Presentación de PowerPoint</vt:lpstr>
      <vt:lpstr>Presentación de PowerPoint</vt:lpstr>
      <vt:lpstr>Presentación de PowerPoint</vt:lpstr>
      <vt:lpstr>VI. Escala de Resiliencia Connor-Davidson  (CD-RISC).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Curso-Taller  “Enseñanza del modelo de envejecimiento saludable: valoración de los dominios de la Atención Integrada para las Personas Mayores ICOPE”.   </dc:title>
  <dc:creator>Marissa Vivaldo Martínez</dc:creator>
  <cp:lastModifiedBy>Cuenta Microsoft</cp:lastModifiedBy>
  <cp:revision>1</cp:revision>
  <dcterms:created xsi:type="dcterms:W3CDTF">2014-02-18T15:19:21Z</dcterms:created>
  <dcterms:modified xsi:type="dcterms:W3CDTF">2025-03-25T12:17:22Z</dcterms:modified>
</cp:coreProperties>
</file>