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hKsqSfKCDuxckDhgtq0Y5huZXw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74198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4503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9846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7564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115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3530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4732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8394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2815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2038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4444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2840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129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0413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4684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838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312262" y="1929597"/>
            <a:ext cx="8073014" cy="263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b="1"/>
              <a:t>Curso-Taller </a:t>
            </a:r>
            <a:br>
              <a:rPr lang="es-MX" sz="2400" b="1"/>
            </a:br>
            <a:r>
              <a:rPr lang="es-MX" sz="2400" b="1"/>
              <a:t>“Enseñanza del modelo de envejecimiento saludable: valoración de los dominios de la Atención Integrada para las Personas Mayores ICOPE”.</a:t>
            </a:r>
            <a:br>
              <a:rPr lang="es-MX" sz="2400" b="1"/>
            </a:br>
            <a:r>
              <a:rPr lang="es-MX" sz="2400" b="1"/>
              <a:t/>
            </a:r>
            <a:br>
              <a:rPr lang="es-MX" sz="2400" b="1"/>
            </a:br>
            <a:r>
              <a:rPr lang="es-MX" sz="2400" b="1"/>
              <a:t/>
            </a:r>
            <a:br>
              <a:rPr lang="es-MX" sz="2400" b="1"/>
            </a:br>
            <a:endParaRPr sz="2400"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9900" y="241301"/>
            <a:ext cx="998855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37499" y="241301"/>
            <a:ext cx="838201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443505"/>
            <a:ext cx="9144000" cy="41449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4348769" y="4644245"/>
            <a:ext cx="3343159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Otilia Aurora Ramírez Arellano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lang="es-MX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Cristina Flores Bello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6794598" y="5569678"/>
            <a:ext cx="14051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s-MX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Agosto, 2024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428097" y="411719"/>
            <a:ext cx="629518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Facultad de Estudios Superiores Zaragoza, UNAM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lang="es-MX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Unidad de Investigación en Gerontología</a:t>
            </a:r>
            <a:endParaRPr/>
          </a:p>
        </p:txBody>
      </p:sp>
      <p:sp>
        <p:nvSpPr>
          <p:cNvPr id="9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128587" y="3714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III. </a:t>
            </a:r>
            <a:r>
              <a:rPr lang="es-MX"/>
              <a:t>Escala de Generatividad de Loyola (EGL).</a:t>
            </a:r>
            <a:r>
              <a:rPr lang="es-MX" sz="3200"/>
              <a:t> </a:t>
            </a:r>
            <a:r>
              <a:rPr lang="es-MX"/>
              <a:t/>
            </a:r>
            <a:br>
              <a:rPr lang="es-MX"/>
            </a:br>
            <a:endParaRPr sz="3200"/>
          </a:p>
        </p:txBody>
      </p:sp>
      <p:sp>
        <p:nvSpPr>
          <p:cNvPr id="161" name="Google Shape;161;p10"/>
          <p:cNvSpPr txBox="1">
            <a:spLocks noGrp="1"/>
          </p:cNvSpPr>
          <p:nvPr>
            <p:ph type="body" idx="1"/>
          </p:nvPr>
        </p:nvSpPr>
        <p:spPr>
          <a:xfrm>
            <a:off x="299884" y="1644649"/>
            <a:ext cx="8686800" cy="5034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La generatividad es el interés por guiar y asegurar el bienestar de las siguientes generaciones y, en último término, por dejar un legado que sobreviva a cada persona. 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Se puede expresar a partir de actividades como la crianza de los hijos, el cuidado a personas dependientes, la formación de los jóvenes, la producción de bienes y servicios, el compromiso social y la participación cívica y política. 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Implica contribuir al bien común de los entornos en los que las personas participan (la familia, el trabajo, la comunidad), para reforzar y enriquecer las instituciones sociales, asegurar la continuidad entre generaciones o plantear mejoras sociales.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EGL, la puntuación varía en una escala de 0 a 60 puntos, donde a mayor puntuación, mayor interés generativo. </a:t>
            </a:r>
            <a:endParaRPr/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just" rtl="0"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162" name="Google Shape;16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9643" y="0"/>
            <a:ext cx="542471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8636" y="812614"/>
            <a:ext cx="5952203" cy="51762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>
            <a:spLocks noGrp="1"/>
          </p:cNvSpPr>
          <p:nvPr>
            <p:ph type="title"/>
          </p:nvPr>
        </p:nvSpPr>
        <p:spPr>
          <a:xfrm>
            <a:off x="217807" y="470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IV. </a:t>
            </a:r>
            <a:r>
              <a:rPr lang="es-MX"/>
              <a:t>Escala de Comportamiento Generativo (ECG)</a:t>
            </a:r>
            <a:r>
              <a:rPr lang="es-MX" sz="3200"/>
              <a:t> </a:t>
            </a:r>
            <a:br>
              <a:rPr lang="es-MX" sz="3200"/>
            </a:br>
            <a:r>
              <a:rPr lang="es-MX" sz="3200"/>
              <a:t/>
            </a:r>
            <a:br>
              <a:rPr lang="es-MX" sz="3200"/>
            </a:br>
            <a:endParaRPr sz="3200"/>
          </a:p>
        </p:txBody>
      </p:sp>
      <p:sp>
        <p:nvSpPr>
          <p:cNvPr id="182" name="Google Shape;182;p13"/>
          <p:cNvSpPr txBox="1">
            <a:spLocks noGrp="1"/>
          </p:cNvSpPr>
          <p:nvPr>
            <p:ph type="body" idx="1"/>
          </p:nvPr>
        </p:nvSpPr>
        <p:spPr>
          <a:xfrm>
            <a:off x="251235" y="1613794"/>
            <a:ext cx="8641530" cy="3992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Se distingue interés y comportamiento generativo debido a que el eventual abandono de actividades donde los adultos mayores participan podría estar relacionado con cambios de interés generativo, con una redirección o con la aparición de barreras del comportamiento generativo.</a:t>
            </a:r>
            <a:endParaRPr baseline="30000"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/>
              <a:t>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Transitar del interés a la actividad generativa se atribuye a las oportunidades que las personas pueden tener para llevar a la práctica su interés generativo y probablemente al acompañamiento grupal que otros adultos mayores pueden ofrecer.</a:t>
            </a:r>
            <a:endParaRPr/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pic>
        <p:nvPicPr>
          <p:cNvPr id="183" name="Google Shape;18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"/>
          <p:cNvSpPr txBox="1">
            <a:spLocks noGrp="1"/>
          </p:cNvSpPr>
          <p:nvPr>
            <p:ph type="title"/>
          </p:nvPr>
        </p:nvSpPr>
        <p:spPr>
          <a:xfrm>
            <a:off x="217807" y="47079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IV. </a:t>
            </a:r>
            <a:r>
              <a:rPr lang="es-MX"/>
              <a:t>Escala de Comportamiento Generativo (ECG)</a:t>
            </a:r>
            <a:r>
              <a:rPr lang="es-MX" sz="3200"/>
              <a:t> </a:t>
            </a:r>
            <a:br>
              <a:rPr lang="es-MX" sz="3200"/>
            </a:br>
            <a:r>
              <a:rPr lang="es-MX" sz="3200"/>
              <a:t/>
            </a:r>
            <a:br>
              <a:rPr lang="es-MX" sz="3200"/>
            </a:br>
            <a:endParaRPr sz="3200"/>
          </a:p>
        </p:txBody>
      </p:sp>
      <p:sp>
        <p:nvSpPr>
          <p:cNvPr id="191" name="Google Shape;191;p14"/>
          <p:cNvSpPr txBox="1">
            <a:spLocks noGrp="1"/>
          </p:cNvSpPr>
          <p:nvPr>
            <p:ph type="body" idx="1"/>
          </p:nvPr>
        </p:nvSpPr>
        <p:spPr>
          <a:xfrm>
            <a:off x="251235" y="1322203"/>
            <a:ext cx="8641530" cy="3992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Para su evaluación se propone la Escala de Comportamientos Generativos (ECG), un instrumento tipo escala Likert de preguntas sobre com portamiento generativo.</a:t>
            </a:r>
            <a:endParaRPr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 b="1"/>
              <a:t>Escala de evaluación: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La puntuación varía en una escala de 0 a 58 puntos, donde a mayor puntuación, mayor comportamiento generativo</a:t>
            </a:r>
            <a:endParaRPr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pic>
        <p:nvPicPr>
          <p:cNvPr id="192" name="Google Shape;19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01882" y="0"/>
            <a:ext cx="49402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457200" y="24130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s-MX" sz="3200" b="1"/>
              <a:t> DOMINIO PARTICIPACIÓN SOCIAL</a:t>
            </a:r>
            <a:endParaRPr sz="3200" b="1"/>
          </a:p>
        </p:txBody>
      </p:sp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613610" y="1861766"/>
            <a:ext cx="7916779" cy="366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A8841B"/>
              </a:buClr>
              <a:buSzPts val="1980"/>
              <a:buFont typeface="Noto Sans Symbols"/>
              <a:buChar char="❑"/>
            </a:pPr>
            <a:r>
              <a:rPr lang="es-MX" sz="1800"/>
              <a:t>I. </a:t>
            </a:r>
            <a:r>
              <a:rPr lang="es-MX" sz="2400"/>
              <a:t>Cuestionario de estereotipos negativos hacia la vejez (CENVE).</a:t>
            </a:r>
            <a:r>
              <a:rPr lang="es-MX" sz="1800"/>
              <a:t> </a:t>
            </a:r>
            <a:endParaRPr sz="1800"/>
          </a:p>
          <a:p>
            <a:pPr marL="342900" lvl="0" indent="-342900" algn="just" rtl="0">
              <a:spcBef>
                <a:spcPts val="480"/>
              </a:spcBef>
              <a:spcAft>
                <a:spcPts val="0"/>
              </a:spcAft>
              <a:buClr>
                <a:srgbClr val="A8841B"/>
              </a:buClr>
              <a:buSzPts val="1980"/>
              <a:buFont typeface="Noto Sans Symbols"/>
              <a:buChar char="❑"/>
            </a:pPr>
            <a:r>
              <a:rPr lang="es-MX" sz="1800"/>
              <a:t>II. </a:t>
            </a:r>
            <a:r>
              <a:rPr lang="es-MX" sz="2400"/>
              <a:t>Escala de redes de apoyo social para adultos mayores (ERASAM)</a:t>
            </a:r>
            <a:endParaRPr/>
          </a:p>
          <a:p>
            <a:pPr marL="342900" lvl="0" indent="-342900" algn="just" rtl="0">
              <a:spcBef>
                <a:spcPts val="480"/>
              </a:spcBef>
              <a:spcAft>
                <a:spcPts val="0"/>
              </a:spcAft>
              <a:buClr>
                <a:srgbClr val="A8841B"/>
              </a:buClr>
              <a:buSzPts val="1980"/>
              <a:buFont typeface="Noto Sans Symbols"/>
              <a:buChar char="❑"/>
            </a:pPr>
            <a:r>
              <a:rPr lang="es-MX" sz="1800"/>
              <a:t>III. </a:t>
            </a:r>
            <a:r>
              <a:rPr lang="es-MX" sz="2400"/>
              <a:t>Escala de Generatividad de Loyola (EGL).</a:t>
            </a:r>
            <a:r>
              <a:rPr lang="es-MX" sz="1800"/>
              <a:t> </a:t>
            </a:r>
            <a:endParaRPr sz="1800"/>
          </a:p>
          <a:p>
            <a:pPr marL="342900" lvl="0" indent="-342900" algn="just" rtl="0">
              <a:spcBef>
                <a:spcPts val="480"/>
              </a:spcBef>
              <a:spcAft>
                <a:spcPts val="0"/>
              </a:spcAft>
              <a:buClr>
                <a:srgbClr val="A8841B"/>
              </a:buClr>
              <a:buSzPts val="1980"/>
              <a:buFont typeface="Noto Sans Symbols"/>
              <a:buChar char="❑"/>
            </a:pPr>
            <a:r>
              <a:rPr lang="es-MX" sz="1800"/>
              <a:t>IV. </a:t>
            </a:r>
            <a:r>
              <a:rPr lang="es-MX" sz="2400"/>
              <a:t>Escala de Comportamiento Generativo (ECG)</a:t>
            </a:r>
            <a:r>
              <a:rPr lang="es-MX" sz="1800"/>
              <a:t> </a:t>
            </a:r>
            <a:endParaRPr sz="1800"/>
          </a:p>
          <a:p>
            <a:pPr marL="0" lvl="0" indent="0" algn="just" rtl="0">
              <a:spcBef>
                <a:spcPts val="520"/>
              </a:spcBef>
              <a:spcAft>
                <a:spcPts val="0"/>
              </a:spcAft>
              <a:buClr>
                <a:srgbClr val="A8841B"/>
              </a:buClr>
              <a:buSzPts val="2860"/>
              <a:buNone/>
            </a:pPr>
            <a:endParaRPr sz="2600" b="1"/>
          </a:p>
          <a:p>
            <a:pPr marL="342900" lvl="0" indent="-342900" algn="just" rtl="0">
              <a:spcBef>
                <a:spcPts val="520"/>
              </a:spcBef>
              <a:spcAft>
                <a:spcPts val="0"/>
              </a:spcAft>
              <a:buClr>
                <a:srgbClr val="A8841B"/>
              </a:buClr>
              <a:buSzPts val="2860"/>
              <a:buNone/>
            </a:pPr>
            <a:endParaRPr sz="2600" b="1"/>
          </a:p>
          <a:p>
            <a:pPr marL="342900" lvl="0" indent="-147320" algn="just" rtl="0">
              <a:spcBef>
                <a:spcPts val="560"/>
              </a:spcBef>
              <a:spcAft>
                <a:spcPts val="0"/>
              </a:spcAft>
              <a:buClr>
                <a:srgbClr val="A8841B"/>
              </a:buClr>
              <a:buSzPts val="3080"/>
              <a:buFont typeface="Noto Sans Symbols"/>
              <a:buNone/>
            </a:pPr>
            <a:endParaRPr sz="2800" b="1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rgbClr val="800000"/>
              </a:buClr>
              <a:buSzPts val="2800"/>
              <a:buFont typeface="Arial"/>
              <a:buNone/>
            </a:pPr>
            <a:endParaRPr sz="2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43505"/>
            <a:ext cx="9144000" cy="4144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I. </a:t>
            </a:r>
            <a:r>
              <a:rPr lang="es-MX" sz="3200"/>
              <a:t>Cuestionario de estereotipos negativos hacia la vejez (CENVE).</a:t>
            </a:r>
            <a:r>
              <a:rPr lang="es-MX" sz="2400"/>
              <a:t> </a:t>
            </a:r>
            <a:endParaRPr sz="3200"/>
          </a:p>
        </p:txBody>
      </p:sp>
      <p:sp>
        <p:nvSpPr>
          <p:cNvPr id="110" name="Google Shape;110;p3"/>
          <p:cNvSpPr txBox="1">
            <a:spLocks noGrp="1"/>
          </p:cNvSpPr>
          <p:nvPr>
            <p:ph type="body" idx="1"/>
          </p:nvPr>
        </p:nvSpPr>
        <p:spPr>
          <a:xfrm>
            <a:off x="457199" y="1450975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En algunas culturas el envejecer tiene connotaciones negativas. Generalmente el envejecimiento se asocia erróneamente con la enfermedad, el deterioro cognitivo y baja funcionalidad física, afectando la identidad social y personal de los adultos mayores. </a:t>
            </a:r>
            <a:endParaRPr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Todas aquellas imágenes, ideas o creencias sobre la vejez y el envejecimiento, generalmente son aprendidas en el ambiente familiar, escolar, con los amigos, las personas con las que usualmente convivimos y se fortalecen con las imágenes presentadas en los medios de comunicación lo que dificulta su erradicación.</a:t>
            </a:r>
            <a:endParaRPr baseline="30000"/>
          </a:p>
          <a:p>
            <a:pPr marL="342900" lvl="0" indent="-23114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Estas falsas ideas tienen consecuencias no solo en la forma en que se trata a los mayores, sino en el modo en que ellos se comportan.  Se ha observado que los adultos mayores proyectan sobre sí mismos tales imágenes negativas, por lo que tienden a comportarse de acuerdo a estos, afectando su salud, su participación dentro de su comunidad y su bienestar. </a:t>
            </a:r>
            <a:endParaRPr/>
          </a:p>
          <a:p>
            <a:pPr marL="0" lvl="0" indent="0" algn="just" rtl="0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0166" y="0"/>
            <a:ext cx="518366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/>
          <p:nvPr/>
        </p:nvSpPr>
        <p:spPr>
          <a:xfrm>
            <a:off x="1415845" y="912222"/>
            <a:ext cx="6902245" cy="451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Escala de evaluación:</a:t>
            </a:r>
            <a:r>
              <a:rPr lang="es-MX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puntuación oscila entre 5 y 20 puntos para cada una de las tres partes de la que se compone el cuestionario: salud, motivacional-social y carácter-personalidad.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máxima puntuación posible para el total del cuestionario es de 60 puntos.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 puntuaciones altas indican un elevado grado de creencia en los estereotipos negativos de la vejez, mientras que puntuaciones bajas indican poco nivel de creencia en tales estereotipos negativos.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II. </a:t>
            </a:r>
            <a:r>
              <a:rPr lang="es-MX"/>
              <a:t>Escala de redes de apoyo social para adultos mayores (ERASAM)</a:t>
            </a:r>
            <a:r>
              <a:rPr lang="es-MX" sz="3200"/>
              <a:t> </a:t>
            </a:r>
            <a:endParaRPr sz="3200"/>
          </a:p>
        </p:txBody>
      </p:sp>
      <p:sp>
        <p:nvSpPr>
          <p:cNvPr id="131" name="Google Shape;131;p6"/>
          <p:cNvSpPr txBox="1">
            <a:spLocks noGrp="1"/>
          </p:cNvSpPr>
          <p:nvPr>
            <p:ph type="body" idx="1"/>
          </p:nvPr>
        </p:nvSpPr>
        <p:spPr>
          <a:xfrm>
            <a:off x="101867" y="1417638"/>
            <a:ext cx="9130623" cy="5189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MX"/>
              <a:t>Las redes sociales son definidas como “La suma de todas las relaciones que un individuo percibe como diferenciadas de la masa anónima de la sociedad”. 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/>
              <a:t>“se refieren a los contactos personales, comunitarios e institucionales a través de los cuales el individuo mantiene su identidad social y recibe apoyo material, instrumental, emocional e informativo”.  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/>
              <a:t>Son un excelente recurso para mantener la interacción social,  recibir apoyos para cubrir necesidades no cubiertas por el sistema formal y mejorar las condiciones de los adultos mayores que las reciben y de quienes las otorgan.</a:t>
            </a:r>
            <a:endParaRPr baseline="30000"/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just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132" name="Google Shape;13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es-MX" sz="3200" b="1">
                <a:solidFill>
                  <a:srgbClr val="000000"/>
                </a:solidFill>
              </a:rPr>
              <a:t>II. </a:t>
            </a:r>
            <a:r>
              <a:rPr lang="es-MX"/>
              <a:t>Escala de redes de apoyo social para adultos mayores (ERASAM)</a:t>
            </a:r>
            <a:r>
              <a:rPr lang="es-MX" sz="3200"/>
              <a:t> </a:t>
            </a:r>
            <a:endParaRPr sz="3200"/>
          </a:p>
        </p:txBody>
      </p:sp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573816" y="1450975"/>
            <a:ext cx="8229600" cy="4081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CF7D31"/>
              </a:buClr>
              <a:buSzPct val="100000"/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/>
              <a:t>ERASAM dividida en tres secciones: 1, Red informal familiar; 2, Red informal extrafamiliar; 3, red formal institucional; que explora la frecuencia del contacto social y comunitario. </a:t>
            </a: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MX"/>
              <a:t>También, los cuatro tipos de apoyo más frecuentes que brindan las redes de apoyo social: material, instrumental, emocional e informativo, así como la satisfacción en ellos. </a:t>
            </a:r>
            <a:endParaRPr/>
          </a:p>
          <a:p>
            <a:pPr marL="0" lvl="0" indent="0" algn="just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/>
          </a:p>
        </p:txBody>
      </p:sp>
      <p:pic>
        <p:nvPicPr>
          <p:cNvPr id="141" name="Google Shape;14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3663"/>
            <a:ext cx="9144000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9575" y="241301"/>
            <a:ext cx="657225" cy="7016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1171" y="0"/>
            <a:ext cx="506165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49324" y="0"/>
            <a:ext cx="524535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574212"/>
            <a:ext cx="3086100" cy="207465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PAPIME 308923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755</Words>
  <Application>Microsoft Office PowerPoint</Application>
  <PresentationFormat>Presentación en pantalla (4:3)</PresentationFormat>
  <Paragraphs>84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Noto Sans Symbols</vt:lpstr>
      <vt:lpstr>Tema de Office</vt:lpstr>
      <vt:lpstr>Curso-Taller  “Enseñanza del modelo de envejecimiento saludable: valoración de los dominios de la Atención Integrada para las Personas Mayores ICOPE”.   </vt:lpstr>
      <vt:lpstr> DOMINIO PARTICIPACIÓN SOCIAL</vt:lpstr>
      <vt:lpstr>I. Cuestionario de estereotipos negativos hacia la vejez (CENVE). </vt:lpstr>
      <vt:lpstr>Presentación de PowerPoint</vt:lpstr>
      <vt:lpstr>Presentación de PowerPoint</vt:lpstr>
      <vt:lpstr>II. Escala de redes de apoyo social para adultos mayores (ERASAM) </vt:lpstr>
      <vt:lpstr>II. Escala de redes de apoyo social para adultos mayores (ERASAM) </vt:lpstr>
      <vt:lpstr>Presentación de PowerPoint</vt:lpstr>
      <vt:lpstr>Presentación de PowerPoint</vt:lpstr>
      <vt:lpstr>III. Escala de Generatividad de Loyola (EGL).  </vt:lpstr>
      <vt:lpstr>Presentación de PowerPoint</vt:lpstr>
      <vt:lpstr>Presentación de PowerPoint</vt:lpstr>
      <vt:lpstr>IV. Escala de Comportamiento Generativo (ECG)   </vt:lpstr>
      <vt:lpstr>IV. Escala de Comportamiento Generativo (ECG)  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Curso-Taller  “Enseñanza del modelo de envejecimiento saludable: valoración de los dominios de la Atención Integrada para las Personas Mayores ICOPE”.</dc:title>
  <dc:creator>Marissa Vivaldo Martínez</dc:creator>
  <cp:lastModifiedBy>Cuenta Microsoft</cp:lastModifiedBy>
  <cp:revision>2</cp:revision>
  <dcterms:created xsi:type="dcterms:W3CDTF">2014-02-18T15:19:21Z</dcterms:created>
  <dcterms:modified xsi:type="dcterms:W3CDTF">2025-03-25T12:11:22Z</dcterms:modified>
</cp:coreProperties>
</file>