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423" r:id="rId2"/>
    <p:sldId id="291" r:id="rId3"/>
    <p:sldId id="326" r:id="rId4"/>
    <p:sldId id="390" r:id="rId5"/>
    <p:sldId id="401" r:id="rId6"/>
    <p:sldId id="411" r:id="rId7"/>
    <p:sldId id="413" r:id="rId8"/>
    <p:sldId id="432" r:id="rId9"/>
    <p:sldId id="427" r:id="rId10"/>
    <p:sldId id="431" r:id="rId11"/>
    <p:sldId id="428" r:id="rId12"/>
    <p:sldId id="433" r:id="rId13"/>
    <p:sldId id="434" r:id="rId14"/>
    <p:sldId id="344" r:id="rId15"/>
    <p:sldId id="436" r:id="rId16"/>
    <p:sldId id="435" r:id="rId1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Hirose" initials="M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36"/>
    <a:srgbClr val="A8841B"/>
    <a:srgbClr val="5A460E"/>
    <a:srgbClr val="153660"/>
    <a:srgbClr val="17375E"/>
    <a:srgbClr val="183961"/>
    <a:srgbClr val="0076CA"/>
    <a:srgbClr val="CCCCFF"/>
    <a:srgbClr val="71AFD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700" autoAdjust="0"/>
    <p:restoredTop sz="94674"/>
  </p:normalViewPr>
  <p:slideViewPr>
    <p:cSldViewPr snapToGrid="0" snapToObjects="1">
      <p:cViewPr varScale="1">
        <p:scale>
          <a:sx n="109" d="100"/>
          <a:sy n="109" d="100"/>
        </p:scale>
        <p:origin x="2358" y="84"/>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69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B2F23-77DF-D847-8B9C-700F24AD9C57}" type="datetimeFigureOut">
              <a:rPr lang="en-US" smtClean="0"/>
              <a:pPr/>
              <a:t>3/25/2025</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3B1553-D5A2-1948-B1E3-85272F667855}" type="slidenum">
              <a:rPr lang="es-MX" smtClean="0"/>
              <a:pPr/>
              <a:t>‹Nº›</a:t>
            </a:fld>
            <a:endParaRPr lang="es-MX"/>
          </a:p>
        </p:txBody>
      </p:sp>
    </p:spTree>
    <p:extLst>
      <p:ext uri="{BB962C8B-B14F-4D97-AF65-F5344CB8AC3E}">
        <p14:creationId xmlns:p14="http://schemas.microsoft.com/office/powerpoint/2010/main" val="2886428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4" name="2 Marcador de notas"/>
          <p:cNvSpPr>
            <a:spLocks noGrp="1"/>
          </p:cNvSpPr>
          <p:nvPr>
            <p:ph type="body" idx="1"/>
          </p:nvPr>
        </p:nvSpPr>
        <p:spPr bwMode="auto">
          <a:noFill/>
        </p:spPr>
        <p:txBody>
          <a:bodyPr/>
          <a:lstStyle/>
          <a:p>
            <a:endParaRPr lang="es-ES" dirty="0">
              <a:ea typeface="ＭＳ Ｐゴシック" charset="-128"/>
            </a:endParaRPr>
          </a:p>
        </p:txBody>
      </p:sp>
      <p:sp>
        <p:nvSpPr>
          <p:cNvPr id="18435" name="3 Marcador de número de diapositiva"/>
          <p:cNvSpPr>
            <a:spLocks noGrp="1"/>
          </p:cNvSpPr>
          <p:nvPr>
            <p:ph type="sldNum" sz="quarter" idx="5"/>
          </p:nvPr>
        </p:nvSpPr>
        <p:spPr bwMode="auto">
          <a:noFill/>
          <a:ln>
            <a:miter lim="800000"/>
            <a:headEnd/>
            <a:tailEnd/>
          </a:ln>
        </p:spPr>
        <p:txBody>
          <a:bodyPr/>
          <a:lstStyle/>
          <a:p>
            <a:fld id="{D4F37B5A-8B22-4860-8C11-24999B3FD5E9}" type="slidenum">
              <a:rPr lang="es-ES"/>
              <a:pPr/>
              <a:t>2</a:t>
            </a:fld>
            <a:endParaRPr lang="es-ES" dirty="0"/>
          </a:p>
        </p:txBody>
      </p:sp>
    </p:spTree>
    <p:extLst>
      <p:ext uri="{BB962C8B-B14F-4D97-AF65-F5344CB8AC3E}">
        <p14:creationId xmlns:p14="http://schemas.microsoft.com/office/powerpoint/2010/main" val="6385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73B1553-D5A2-1948-B1E3-85272F667855}" type="slidenum">
              <a:rPr lang="es-MX" smtClean="0">
                <a:solidFill>
                  <a:prstClr val="black"/>
                </a:solidFill>
              </a:rPr>
              <a:pPr/>
              <a:t>11</a:t>
            </a:fld>
            <a:endParaRPr lang="es-MX">
              <a:solidFill>
                <a:prstClr val="black"/>
              </a:solidFill>
            </a:endParaRPr>
          </a:p>
        </p:txBody>
      </p:sp>
    </p:spTree>
    <p:extLst>
      <p:ext uri="{BB962C8B-B14F-4D97-AF65-F5344CB8AC3E}">
        <p14:creationId xmlns:p14="http://schemas.microsoft.com/office/powerpoint/2010/main" val="324828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73B1553-D5A2-1948-B1E3-85272F667855}" type="slidenum">
              <a:rPr lang="es-MX" smtClean="0">
                <a:solidFill>
                  <a:prstClr val="black"/>
                </a:solidFill>
              </a:rPr>
              <a:pPr/>
              <a:t>12</a:t>
            </a:fld>
            <a:endParaRPr lang="es-MX">
              <a:solidFill>
                <a:prstClr val="black"/>
              </a:solidFill>
            </a:endParaRPr>
          </a:p>
        </p:txBody>
      </p:sp>
    </p:spTree>
    <p:extLst>
      <p:ext uri="{BB962C8B-B14F-4D97-AF65-F5344CB8AC3E}">
        <p14:creationId xmlns:p14="http://schemas.microsoft.com/office/powerpoint/2010/main" val="1823901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73B1553-D5A2-1948-B1E3-85272F667855}" type="slidenum">
              <a:rPr lang="es-MX" smtClean="0">
                <a:solidFill>
                  <a:prstClr val="black"/>
                </a:solidFill>
              </a:rPr>
              <a:pPr/>
              <a:t>13</a:t>
            </a:fld>
            <a:endParaRPr lang="es-MX">
              <a:solidFill>
                <a:prstClr val="black"/>
              </a:solidFill>
            </a:endParaRPr>
          </a:p>
        </p:txBody>
      </p:sp>
    </p:spTree>
    <p:extLst>
      <p:ext uri="{BB962C8B-B14F-4D97-AF65-F5344CB8AC3E}">
        <p14:creationId xmlns:p14="http://schemas.microsoft.com/office/powerpoint/2010/main" val="308777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altLang="es-ES"/>
          </a:p>
        </p:txBody>
      </p:sp>
      <p:sp>
        <p:nvSpPr>
          <p:cNvPr id="4" name="3 Marcador de número de diapositiva"/>
          <p:cNvSpPr>
            <a:spLocks noGrp="1"/>
          </p:cNvSpPr>
          <p:nvPr>
            <p:ph type="sldNum" sz="quarter" idx="5"/>
          </p:nvPr>
        </p:nvSpPr>
        <p:spPr/>
        <p:txBody>
          <a:bodyPr/>
          <a:lstStyle/>
          <a:p>
            <a:pPr>
              <a:defRPr/>
            </a:pPr>
            <a:fld id="{31B05835-2ED6-4F35-BE97-FA2AE50E424D}" type="slidenum">
              <a:rPr lang="es-MX" smtClean="0"/>
              <a:pPr>
                <a:defRPr/>
              </a:pPr>
              <a:t>14</a:t>
            </a:fld>
            <a:endParaRPr lang="es-MX"/>
          </a:p>
        </p:txBody>
      </p:sp>
    </p:spTree>
    <p:extLst>
      <p:ext uri="{BB962C8B-B14F-4D97-AF65-F5344CB8AC3E}">
        <p14:creationId xmlns:p14="http://schemas.microsoft.com/office/powerpoint/2010/main" val="939779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altLang="es-ES"/>
          </a:p>
        </p:txBody>
      </p:sp>
      <p:sp>
        <p:nvSpPr>
          <p:cNvPr id="4" name="3 Marcador de número de diapositiva"/>
          <p:cNvSpPr>
            <a:spLocks noGrp="1"/>
          </p:cNvSpPr>
          <p:nvPr>
            <p:ph type="sldNum" sz="quarter" idx="5"/>
          </p:nvPr>
        </p:nvSpPr>
        <p:spPr/>
        <p:txBody>
          <a:bodyPr/>
          <a:lstStyle/>
          <a:p>
            <a:pPr>
              <a:defRPr/>
            </a:pPr>
            <a:fld id="{31B05835-2ED6-4F35-BE97-FA2AE50E424D}" type="slidenum">
              <a:rPr lang="es-MX" smtClean="0"/>
              <a:pPr>
                <a:defRPr/>
              </a:pPr>
              <a:t>15</a:t>
            </a:fld>
            <a:endParaRPr lang="es-MX"/>
          </a:p>
        </p:txBody>
      </p:sp>
    </p:spTree>
    <p:extLst>
      <p:ext uri="{BB962C8B-B14F-4D97-AF65-F5344CB8AC3E}">
        <p14:creationId xmlns:p14="http://schemas.microsoft.com/office/powerpoint/2010/main" val="257840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altLang="es-ES"/>
          </a:p>
        </p:txBody>
      </p:sp>
      <p:sp>
        <p:nvSpPr>
          <p:cNvPr id="4" name="3 Marcador de número de diapositiva"/>
          <p:cNvSpPr>
            <a:spLocks noGrp="1"/>
          </p:cNvSpPr>
          <p:nvPr>
            <p:ph type="sldNum" sz="quarter" idx="5"/>
          </p:nvPr>
        </p:nvSpPr>
        <p:spPr/>
        <p:txBody>
          <a:bodyPr/>
          <a:lstStyle/>
          <a:p>
            <a:pPr>
              <a:defRPr/>
            </a:pPr>
            <a:fld id="{31B05835-2ED6-4F35-BE97-FA2AE50E424D}" type="slidenum">
              <a:rPr lang="es-MX" smtClean="0"/>
              <a:pPr>
                <a:defRPr/>
              </a:pPr>
              <a:t>16</a:t>
            </a:fld>
            <a:endParaRPr lang="es-MX"/>
          </a:p>
        </p:txBody>
      </p:sp>
    </p:spTree>
    <p:extLst>
      <p:ext uri="{BB962C8B-B14F-4D97-AF65-F5344CB8AC3E}">
        <p14:creationId xmlns:p14="http://schemas.microsoft.com/office/powerpoint/2010/main" val="60102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73B1553-D5A2-1948-B1E3-85272F667855}" type="slidenum">
              <a:rPr lang="es-MX" smtClean="0"/>
              <a:pPr/>
              <a:t>3</a:t>
            </a:fld>
            <a:endParaRPr lang="es-MX"/>
          </a:p>
        </p:txBody>
      </p:sp>
    </p:spTree>
    <p:extLst>
      <p:ext uri="{BB962C8B-B14F-4D97-AF65-F5344CB8AC3E}">
        <p14:creationId xmlns:p14="http://schemas.microsoft.com/office/powerpoint/2010/main" val="308860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51CCFA-3B0B-44A4-80E4-05FDBC9901FA}" type="slidenum">
              <a:rPr lang="es-ES" smtClean="0">
                <a:solidFill>
                  <a:prstClr val="black"/>
                </a:solidFill>
              </a:rPr>
              <a:pPr/>
              <a:t>4</a:t>
            </a:fld>
            <a:endParaRPr lang="es-ES">
              <a:solidFill>
                <a:prstClr val="black"/>
              </a:solidFill>
            </a:endParaRPr>
          </a:p>
        </p:txBody>
      </p:sp>
    </p:spTree>
    <p:extLst>
      <p:ext uri="{BB962C8B-B14F-4D97-AF65-F5344CB8AC3E}">
        <p14:creationId xmlns:p14="http://schemas.microsoft.com/office/powerpoint/2010/main" val="186828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altLang="es-ES"/>
          </a:p>
        </p:txBody>
      </p:sp>
      <p:sp>
        <p:nvSpPr>
          <p:cNvPr id="4" name="3 Marcador de número de diapositiva"/>
          <p:cNvSpPr>
            <a:spLocks noGrp="1"/>
          </p:cNvSpPr>
          <p:nvPr>
            <p:ph type="sldNum" sz="quarter" idx="5"/>
          </p:nvPr>
        </p:nvSpPr>
        <p:spPr/>
        <p:txBody>
          <a:bodyPr/>
          <a:lstStyle/>
          <a:p>
            <a:pPr>
              <a:defRPr/>
            </a:pPr>
            <a:fld id="{AC8106EB-2010-4925-AE92-FCDFB55EB068}" type="slidenum">
              <a:rPr lang="es-MX" smtClean="0">
                <a:solidFill>
                  <a:prstClr val="black"/>
                </a:solidFill>
              </a:rPr>
              <a:pPr>
                <a:defRPr/>
              </a:pPr>
              <a:t>5</a:t>
            </a:fld>
            <a:endParaRPr lang="es-MX">
              <a:solidFill>
                <a:prstClr val="black"/>
              </a:solidFill>
            </a:endParaRPr>
          </a:p>
        </p:txBody>
      </p:sp>
    </p:spTree>
    <p:extLst>
      <p:ext uri="{BB962C8B-B14F-4D97-AF65-F5344CB8AC3E}">
        <p14:creationId xmlns:p14="http://schemas.microsoft.com/office/powerpoint/2010/main" val="213101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73B1553-D5A2-1948-B1E3-85272F667855}" type="slidenum">
              <a:rPr lang="es-MX" smtClean="0">
                <a:solidFill>
                  <a:prstClr val="black"/>
                </a:solidFill>
              </a:rPr>
              <a:pPr/>
              <a:t>6</a:t>
            </a:fld>
            <a:endParaRPr lang="es-MX">
              <a:solidFill>
                <a:prstClr val="black"/>
              </a:solidFill>
            </a:endParaRPr>
          </a:p>
        </p:txBody>
      </p:sp>
    </p:spTree>
    <p:extLst>
      <p:ext uri="{BB962C8B-B14F-4D97-AF65-F5344CB8AC3E}">
        <p14:creationId xmlns:p14="http://schemas.microsoft.com/office/powerpoint/2010/main" val="331956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73B1553-D5A2-1948-B1E3-85272F667855}" type="slidenum">
              <a:rPr lang="es-MX" smtClean="0">
                <a:solidFill>
                  <a:prstClr val="black"/>
                </a:solidFill>
              </a:rPr>
              <a:pPr/>
              <a:t>7</a:t>
            </a:fld>
            <a:endParaRPr lang="es-MX">
              <a:solidFill>
                <a:prstClr val="black"/>
              </a:solidFill>
            </a:endParaRPr>
          </a:p>
        </p:txBody>
      </p:sp>
    </p:spTree>
    <p:extLst>
      <p:ext uri="{BB962C8B-B14F-4D97-AF65-F5344CB8AC3E}">
        <p14:creationId xmlns:p14="http://schemas.microsoft.com/office/powerpoint/2010/main" val="323102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73B1553-D5A2-1948-B1E3-85272F667855}" type="slidenum">
              <a:rPr lang="es-MX" smtClean="0">
                <a:solidFill>
                  <a:prstClr val="black"/>
                </a:solidFill>
              </a:rPr>
              <a:pPr/>
              <a:t>8</a:t>
            </a:fld>
            <a:endParaRPr lang="es-MX">
              <a:solidFill>
                <a:prstClr val="black"/>
              </a:solidFill>
            </a:endParaRPr>
          </a:p>
        </p:txBody>
      </p:sp>
    </p:spTree>
    <p:extLst>
      <p:ext uri="{BB962C8B-B14F-4D97-AF65-F5344CB8AC3E}">
        <p14:creationId xmlns:p14="http://schemas.microsoft.com/office/powerpoint/2010/main" val="217304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73B1553-D5A2-1948-B1E3-85272F667855}" type="slidenum">
              <a:rPr lang="es-MX" smtClean="0">
                <a:solidFill>
                  <a:prstClr val="black"/>
                </a:solidFill>
              </a:rPr>
              <a:pPr/>
              <a:t>9</a:t>
            </a:fld>
            <a:endParaRPr lang="es-MX">
              <a:solidFill>
                <a:prstClr val="black"/>
              </a:solidFill>
            </a:endParaRPr>
          </a:p>
        </p:txBody>
      </p:sp>
    </p:spTree>
    <p:extLst>
      <p:ext uri="{BB962C8B-B14F-4D97-AF65-F5344CB8AC3E}">
        <p14:creationId xmlns:p14="http://schemas.microsoft.com/office/powerpoint/2010/main" val="49562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73B1553-D5A2-1948-B1E3-85272F667855}" type="slidenum">
              <a:rPr lang="es-MX" smtClean="0">
                <a:solidFill>
                  <a:prstClr val="black"/>
                </a:solidFill>
              </a:rPr>
              <a:pPr/>
              <a:t>10</a:t>
            </a:fld>
            <a:endParaRPr lang="es-MX">
              <a:solidFill>
                <a:prstClr val="black"/>
              </a:solidFill>
            </a:endParaRPr>
          </a:p>
        </p:txBody>
      </p:sp>
    </p:spTree>
    <p:extLst>
      <p:ext uri="{BB962C8B-B14F-4D97-AF65-F5344CB8AC3E}">
        <p14:creationId xmlns:p14="http://schemas.microsoft.com/office/powerpoint/2010/main" val="166546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C298770F-EDD4-5149-89F3-3ABD03CFC18E}" type="datetimeFigureOut">
              <a:rPr lang="es-ES" smtClean="0"/>
              <a:pPr/>
              <a:t>25/03/2025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EF4F26-FE20-734C-9731-54C8A08CD55C}" type="slidenum">
              <a:rPr lang="es-ES" smtClean="0"/>
              <a:pPr/>
              <a:t>‹Nº›</a:t>
            </a:fld>
            <a:endParaRPr lang="es-ES"/>
          </a:p>
        </p:txBody>
      </p:sp>
    </p:spTree>
    <p:extLst>
      <p:ext uri="{BB962C8B-B14F-4D97-AF65-F5344CB8AC3E}">
        <p14:creationId xmlns:p14="http://schemas.microsoft.com/office/powerpoint/2010/main" val="403686437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298770F-EDD4-5149-89F3-3ABD03CFC18E}" type="datetimeFigureOut">
              <a:rPr lang="es-ES" smtClean="0"/>
              <a:pPr/>
              <a:t>25/03/2025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EF4F26-FE20-734C-9731-54C8A08CD55C}" type="slidenum">
              <a:rPr lang="es-ES" smtClean="0"/>
              <a:pPr/>
              <a:t>‹Nº›</a:t>
            </a:fld>
            <a:endParaRPr lang="es-ES"/>
          </a:p>
        </p:txBody>
      </p:sp>
    </p:spTree>
    <p:extLst>
      <p:ext uri="{BB962C8B-B14F-4D97-AF65-F5344CB8AC3E}">
        <p14:creationId xmlns:p14="http://schemas.microsoft.com/office/powerpoint/2010/main" val="232197644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298770F-EDD4-5149-89F3-3ABD03CFC18E}" type="datetimeFigureOut">
              <a:rPr lang="es-ES" smtClean="0"/>
              <a:pPr/>
              <a:t>25/03/2025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EF4F26-FE20-734C-9731-54C8A08CD55C}" type="slidenum">
              <a:rPr lang="es-ES" smtClean="0"/>
              <a:pPr/>
              <a:t>‹Nº›</a:t>
            </a:fld>
            <a:endParaRPr lang="es-ES"/>
          </a:p>
        </p:txBody>
      </p:sp>
    </p:spTree>
    <p:extLst>
      <p:ext uri="{BB962C8B-B14F-4D97-AF65-F5344CB8AC3E}">
        <p14:creationId xmlns:p14="http://schemas.microsoft.com/office/powerpoint/2010/main" val="280475869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298770F-EDD4-5149-89F3-3ABD03CFC18E}" type="datetimeFigureOut">
              <a:rPr lang="es-ES" smtClean="0"/>
              <a:pPr/>
              <a:t>25/03/2025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EF4F26-FE20-734C-9731-54C8A08CD55C}" type="slidenum">
              <a:rPr lang="es-ES" smtClean="0"/>
              <a:pPr/>
              <a:t>‹Nº›</a:t>
            </a:fld>
            <a:endParaRPr lang="es-ES"/>
          </a:p>
        </p:txBody>
      </p:sp>
    </p:spTree>
    <p:extLst>
      <p:ext uri="{BB962C8B-B14F-4D97-AF65-F5344CB8AC3E}">
        <p14:creationId xmlns:p14="http://schemas.microsoft.com/office/powerpoint/2010/main" val="60353076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C298770F-EDD4-5149-89F3-3ABD03CFC18E}" type="datetimeFigureOut">
              <a:rPr lang="es-ES" smtClean="0"/>
              <a:pPr/>
              <a:t>25/03/2025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EF4F26-FE20-734C-9731-54C8A08CD55C}" type="slidenum">
              <a:rPr lang="es-ES" smtClean="0"/>
              <a:pPr/>
              <a:t>‹Nº›</a:t>
            </a:fld>
            <a:endParaRPr lang="es-ES"/>
          </a:p>
        </p:txBody>
      </p:sp>
    </p:spTree>
    <p:extLst>
      <p:ext uri="{BB962C8B-B14F-4D97-AF65-F5344CB8AC3E}">
        <p14:creationId xmlns:p14="http://schemas.microsoft.com/office/powerpoint/2010/main" val="43697181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C298770F-EDD4-5149-89F3-3ABD03CFC18E}" type="datetimeFigureOut">
              <a:rPr lang="es-ES" smtClean="0"/>
              <a:pPr/>
              <a:t>25/03/2025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7EF4F26-FE20-734C-9731-54C8A08CD55C}" type="slidenum">
              <a:rPr lang="es-ES" smtClean="0"/>
              <a:pPr/>
              <a:t>‹Nº›</a:t>
            </a:fld>
            <a:endParaRPr lang="es-ES"/>
          </a:p>
        </p:txBody>
      </p:sp>
    </p:spTree>
    <p:extLst>
      <p:ext uri="{BB962C8B-B14F-4D97-AF65-F5344CB8AC3E}">
        <p14:creationId xmlns:p14="http://schemas.microsoft.com/office/powerpoint/2010/main" val="46454414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C298770F-EDD4-5149-89F3-3ABD03CFC18E}" type="datetimeFigureOut">
              <a:rPr lang="es-ES" smtClean="0"/>
              <a:pPr/>
              <a:t>25/03/2025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7EF4F26-FE20-734C-9731-54C8A08CD55C}" type="slidenum">
              <a:rPr lang="es-ES" smtClean="0"/>
              <a:pPr/>
              <a:t>‹Nº›</a:t>
            </a:fld>
            <a:endParaRPr lang="es-ES"/>
          </a:p>
        </p:txBody>
      </p:sp>
    </p:spTree>
    <p:extLst>
      <p:ext uri="{BB962C8B-B14F-4D97-AF65-F5344CB8AC3E}">
        <p14:creationId xmlns:p14="http://schemas.microsoft.com/office/powerpoint/2010/main" val="192347320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C298770F-EDD4-5149-89F3-3ABD03CFC18E}" type="datetimeFigureOut">
              <a:rPr lang="es-ES" smtClean="0"/>
              <a:pPr/>
              <a:t>25/03/2025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7EF4F26-FE20-734C-9731-54C8A08CD55C}" type="slidenum">
              <a:rPr lang="es-ES" smtClean="0"/>
              <a:pPr/>
              <a:t>‹Nº›</a:t>
            </a:fld>
            <a:endParaRPr lang="es-ES"/>
          </a:p>
        </p:txBody>
      </p:sp>
    </p:spTree>
    <p:extLst>
      <p:ext uri="{BB962C8B-B14F-4D97-AF65-F5344CB8AC3E}">
        <p14:creationId xmlns:p14="http://schemas.microsoft.com/office/powerpoint/2010/main" val="31664194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98770F-EDD4-5149-89F3-3ABD03CFC18E}" type="datetimeFigureOut">
              <a:rPr lang="es-ES" smtClean="0"/>
              <a:pPr/>
              <a:t>25/03/2025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7EF4F26-FE20-734C-9731-54C8A08CD55C}" type="slidenum">
              <a:rPr lang="es-ES" smtClean="0"/>
              <a:pPr/>
              <a:t>‹Nº›</a:t>
            </a:fld>
            <a:endParaRPr lang="es-ES"/>
          </a:p>
        </p:txBody>
      </p:sp>
    </p:spTree>
    <p:extLst>
      <p:ext uri="{BB962C8B-B14F-4D97-AF65-F5344CB8AC3E}">
        <p14:creationId xmlns:p14="http://schemas.microsoft.com/office/powerpoint/2010/main" val="265059563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298770F-EDD4-5149-89F3-3ABD03CFC18E}" type="datetimeFigureOut">
              <a:rPr lang="es-ES" smtClean="0"/>
              <a:pPr/>
              <a:t>25/03/2025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7EF4F26-FE20-734C-9731-54C8A08CD55C}" type="slidenum">
              <a:rPr lang="es-ES" smtClean="0"/>
              <a:pPr/>
              <a:t>‹Nº›</a:t>
            </a:fld>
            <a:endParaRPr lang="es-ES"/>
          </a:p>
        </p:txBody>
      </p:sp>
    </p:spTree>
    <p:extLst>
      <p:ext uri="{BB962C8B-B14F-4D97-AF65-F5344CB8AC3E}">
        <p14:creationId xmlns:p14="http://schemas.microsoft.com/office/powerpoint/2010/main" val="10984318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298770F-EDD4-5149-89F3-3ABD03CFC18E}" type="datetimeFigureOut">
              <a:rPr lang="es-ES" smtClean="0"/>
              <a:pPr/>
              <a:t>25/03/2025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7EF4F26-FE20-734C-9731-54C8A08CD55C}" type="slidenum">
              <a:rPr lang="es-ES" smtClean="0"/>
              <a:pPr/>
              <a:t>‹Nº›</a:t>
            </a:fld>
            <a:endParaRPr lang="es-ES"/>
          </a:p>
        </p:txBody>
      </p:sp>
    </p:spTree>
    <p:extLst>
      <p:ext uri="{BB962C8B-B14F-4D97-AF65-F5344CB8AC3E}">
        <p14:creationId xmlns:p14="http://schemas.microsoft.com/office/powerpoint/2010/main" val="42079796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8770F-EDD4-5149-89F3-3ABD03CFC18E}" type="datetimeFigureOut">
              <a:rPr lang="es-ES" smtClean="0"/>
              <a:pPr/>
              <a:t>25/03/2025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F4F26-FE20-734C-9731-54C8A08CD55C}" type="slidenum">
              <a:rPr lang="es-ES" smtClean="0"/>
              <a:pPr/>
              <a:t>‹Nº›</a:t>
            </a:fld>
            <a:endParaRPr lang="es-ES"/>
          </a:p>
        </p:txBody>
      </p:sp>
    </p:spTree>
    <p:extLst>
      <p:ext uri="{BB962C8B-B14F-4D97-AF65-F5344CB8AC3E}">
        <p14:creationId xmlns:p14="http://schemas.microsoft.com/office/powerpoint/2010/main" val="404398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2262" y="1929597"/>
            <a:ext cx="8073014" cy="2630995"/>
          </a:xfrm>
        </p:spPr>
        <p:txBody>
          <a:bodyPr>
            <a:noAutofit/>
          </a:bodyPr>
          <a:lstStyle/>
          <a:p>
            <a:r>
              <a:rPr lang="es-ES" sz="2400" b="1" dirty="0"/>
              <a:t>Curso-Taller </a:t>
            </a:r>
            <a:br>
              <a:rPr lang="es-ES" sz="2400" b="1" dirty="0"/>
            </a:br>
            <a:r>
              <a:rPr lang="es-ES" sz="2400" b="1" dirty="0"/>
              <a:t>“Enseñanza del modelo de envejecimiento saludable: valoración de los dominios de la Atención Integrada para las Personas Mayores ICOPE”.</a:t>
            </a:r>
            <a:br>
              <a:rPr lang="es-ES" sz="2400" b="1" dirty="0"/>
            </a:br>
            <a:r>
              <a:rPr lang="es-ES" sz="2400" b="1" dirty="0" smtClean="0"/>
              <a:t>Dominio Movilidad</a:t>
            </a:r>
            <a:r>
              <a:rPr lang="es-ES" sz="2400" b="1" dirty="0"/>
              <a:t/>
            </a:r>
            <a:br>
              <a:rPr lang="es-ES" sz="2400" b="1" dirty="0"/>
            </a:br>
            <a:r>
              <a:rPr lang="es-ES" sz="2400" b="1" dirty="0"/>
              <a:t/>
            </a:r>
            <a:br>
              <a:rPr lang="es-ES" sz="2400" b="1" dirty="0"/>
            </a:br>
            <a:endParaRPr lang="es-ES" sz="24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69900" y="241301"/>
            <a:ext cx="998855" cy="1079500"/>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7937499" y="241301"/>
            <a:ext cx="838201" cy="1079500"/>
          </a:xfrm>
          <a:prstGeom prst="rect">
            <a:avLst/>
          </a:prstGeom>
          <a:noFill/>
          <a:ln>
            <a:noFill/>
          </a:ln>
        </p:spPr>
      </p:pic>
      <p:pic>
        <p:nvPicPr>
          <p:cNvPr id="11" name="Imagen 10"/>
          <p:cNvPicPr>
            <a:picLocks noChangeAspect="1"/>
          </p:cNvPicPr>
          <p:nvPr/>
        </p:nvPicPr>
        <p:blipFill>
          <a:blip r:embed="rId4"/>
          <a:stretch>
            <a:fillRect/>
          </a:stretch>
        </p:blipFill>
        <p:spPr>
          <a:xfrm>
            <a:off x="0" y="6443505"/>
            <a:ext cx="9144000" cy="414495"/>
          </a:xfrm>
          <a:prstGeom prst="rect">
            <a:avLst/>
          </a:prstGeom>
        </p:spPr>
      </p:pic>
      <p:sp>
        <p:nvSpPr>
          <p:cNvPr id="12" name="11 CuadroTexto"/>
          <p:cNvSpPr txBox="1"/>
          <p:nvPr/>
        </p:nvSpPr>
        <p:spPr>
          <a:xfrm>
            <a:off x="1320801" y="4644245"/>
            <a:ext cx="667188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2000" dirty="0">
                <a:solidFill>
                  <a:prstClr val="black"/>
                </a:solidFill>
                <a:latin typeface="Calibri"/>
              </a:rPr>
              <a:t>Nombre del ponente</a:t>
            </a:r>
            <a:r>
              <a:rPr lang="es-ES" sz="2000" dirty="0" smtClean="0">
                <a:solidFill>
                  <a:prstClr val="black"/>
                </a:solidFill>
                <a:latin typeface="Calibri"/>
              </a:rPr>
              <a:t>:  Lic. Brenda Pedraza Jarquin</a:t>
            </a:r>
          </a:p>
          <a:p>
            <a:pPr marL="0" marR="0" lvl="0" indent="0" algn="l" defTabSz="457200" rtl="0" eaLnBrk="1" fontAlgn="auto" latinLnBrk="0" hangingPunct="1">
              <a:lnSpc>
                <a:spcPct val="100000"/>
              </a:lnSpc>
              <a:spcBef>
                <a:spcPts val="0"/>
              </a:spcBef>
              <a:spcAft>
                <a:spcPts val="0"/>
              </a:spcAft>
              <a:buClrTx/>
              <a:buSzTx/>
              <a:buFontTx/>
              <a:buNone/>
              <a:tabLst/>
              <a:defRPr/>
            </a:pPr>
            <a:r>
              <a:rPr lang="es-ES" sz="2000" dirty="0">
                <a:solidFill>
                  <a:prstClr val="black"/>
                </a:solidFill>
                <a:latin typeface="Calibri"/>
              </a:rPr>
              <a:t> </a:t>
            </a:r>
            <a:r>
              <a:rPr lang="es-ES" sz="2000" dirty="0" smtClean="0">
                <a:solidFill>
                  <a:prstClr val="black"/>
                </a:solidFill>
                <a:latin typeface="Calibri"/>
              </a:rPr>
              <a:t>                                       Mtra. Virginia Amalia Vázquez Téllez</a:t>
            </a: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12 CuadroTexto"/>
          <p:cNvSpPr txBox="1"/>
          <p:nvPr/>
        </p:nvSpPr>
        <p:spPr>
          <a:xfrm>
            <a:off x="6794598" y="5569678"/>
            <a:ext cx="14051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Agosto, 2024</a:t>
            </a:r>
          </a:p>
        </p:txBody>
      </p:sp>
      <p:sp>
        <p:nvSpPr>
          <p:cNvPr id="3" name="2 CuadroTexto"/>
          <p:cNvSpPr txBox="1"/>
          <p:nvPr/>
        </p:nvSpPr>
        <p:spPr>
          <a:xfrm>
            <a:off x="1428097" y="411719"/>
            <a:ext cx="6295185"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Facultad de Estudios Superiores Zaragoza, UNAM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Calibri"/>
                <a:ea typeface="+mn-ea"/>
                <a:cs typeface="+mn-cs"/>
              </a:rPr>
              <a:t>Unidad de Investigación en Gerontología</a:t>
            </a:r>
          </a:p>
        </p:txBody>
      </p:sp>
      <p:sp>
        <p:nvSpPr>
          <p:cNvPr id="9"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56307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normAutofit/>
          </a:bodyPr>
          <a:lstStyle/>
          <a:p>
            <a:pPr algn="l"/>
            <a:r>
              <a:rPr lang="es-ES" sz="2400" b="1" dirty="0"/>
              <a:t>Protocolo de aplicación: </a:t>
            </a:r>
            <a:r>
              <a:rPr lang="es-ES" sz="2400" dirty="0"/>
              <a:t> </a:t>
            </a:r>
            <a:br>
              <a:rPr lang="es-ES" sz="2400" dirty="0"/>
            </a:br>
            <a:endParaRPr lang="es-ES" sz="2200" dirty="0"/>
          </a:p>
        </p:txBody>
      </p:sp>
      <p:sp>
        <p:nvSpPr>
          <p:cNvPr id="11267" name="Marcador de contenido 2"/>
          <p:cNvSpPr>
            <a:spLocks noGrp="1"/>
          </p:cNvSpPr>
          <p:nvPr>
            <p:ph sz="half" idx="1"/>
          </p:nvPr>
        </p:nvSpPr>
        <p:spPr>
          <a:xfrm>
            <a:off x="310243" y="1285990"/>
            <a:ext cx="4038600" cy="4840173"/>
          </a:xfrm>
        </p:spPr>
        <p:txBody>
          <a:bodyPr>
            <a:normAutofit fontScale="25000" lnSpcReduction="20000"/>
          </a:bodyPr>
          <a:lstStyle/>
          <a:p>
            <a:pPr marL="0" indent="0" algn="just">
              <a:spcBef>
                <a:spcPts val="0"/>
              </a:spcBef>
              <a:buClr>
                <a:srgbClr val="CF7D31"/>
              </a:buClr>
              <a:buFont typeface="Wingdings" pitchFamily="2" charset="2"/>
              <a:buChar char="q"/>
            </a:pPr>
            <a:r>
              <a:rPr lang="es-ES" sz="5600" b="1" dirty="0" smtClean="0"/>
              <a:t> </a:t>
            </a:r>
            <a:r>
              <a:rPr lang="es-ES" sz="5600" dirty="0" smtClean="0"/>
              <a:t>Explique a la persona el objetivo </a:t>
            </a:r>
            <a:r>
              <a:rPr lang="es-ES" sz="5600" dirty="0"/>
              <a:t>y relevancia del </a:t>
            </a:r>
            <a:r>
              <a:rPr lang="es-ES" sz="5600" dirty="0" smtClean="0"/>
              <a:t>cuestionario</a:t>
            </a:r>
          </a:p>
          <a:p>
            <a:pPr marL="0" indent="0" algn="just">
              <a:spcBef>
                <a:spcPts val="0"/>
              </a:spcBef>
              <a:buClr>
                <a:srgbClr val="CF7D31"/>
              </a:buClr>
              <a:buNone/>
            </a:pPr>
            <a:endParaRPr lang="es-ES" sz="5600" dirty="0" smtClean="0"/>
          </a:p>
          <a:p>
            <a:pPr marL="0" lvl="0" indent="0" algn="just">
              <a:spcBef>
                <a:spcPts val="0"/>
              </a:spcBef>
              <a:buClr>
                <a:srgbClr val="CF7D31"/>
              </a:buClr>
              <a:buFont typeface="Wingdings" pitchFamily="2" charset="2"/>
              <a:buChar char="q"/>
            </a:pPr>
            <a:r>
              <a:rPr lang="es-ES" sz="5600" b="1" dirty="0" smtClean="0"/>
              <a:t> </a:t>
            </a:r>
            <a:r>
              <a:rPr lang="es-ES" sz="5600" dirty="0" smtClean="0"/>
              <a:t>Especifíquele </a:t>
            </a:r>
            <a:r>
              <a:rPr lang="es-ES" sz="5600" dirty="0"/>
              <a:t>el número de preguntas que tiene el cuestionario y el tiempo aproximado de su aplicación</a:t>
            </a:r>
            <a:r>
              <a:rPr lang="es-ES" sz="5600" dirty="0" smtClean="0"/>
              <a:t>.</a:t>
            </a:r>
          </a:p>
          <a:p>
            <a:pPr marL="0" lvl="0" indent="0" algn="just">
              <a:spcBef>
                <a:spcPts val="0"/>
              </a:spcBef>
              <a:buClr>
                <a:srgbClr val="CF7D31"/>
              </a:buClr>
              <a:buNone/>
            </a:pPr>
            <a:endParaRPr lang="es-MX" sz="5600" dirty="0"/>
          </a:p>
          <a:p>
            <a:pPr marL="0" indent="0" algn="just">
              <a:spcBef>
                <a:spcPts val="0"/>
              </a:spcBef>
              <a:buClr>
                <a:srgbClr val="CF7D31"/>
              </a:buClr>
              <a:buFont typeface="Wingdings" pitchFamily="2" charset="2"/>
              <a:buChar char="q"/>
            </a:pPr>
            <a:r>
              <a:rPr lang="es-ES" sz="5600" b="1" dirty="0" smtClean="0"/>
              <a:t> </a:t>
            </a:r>
            <a:r>
              <a:rPr lang="es-ES" sz="5600" b="1" dirty="0"/>
              <a:t>A</a:t>
            </a:r>
            <a:r>
              <a:rPr lang="es-ES" sz="5600" dirty="0" smtClean="0"/>
              <a:t>segúrese </a:t>
            </a:r>
            <a:r>
              <a:rPr lang="es-ES" sz="5600" dirty="0"/>
              <a:t>de que la persona no tiene problemas auditivos o cognitivos severos que le impidan escuchar o comprender las preguntas</a:t>
            </a:r>
            <a:r>
              <a:rPr lang="es-ES" sz="5600" dirty="0" smtClean="0"/>
              <a:t>.</a:t>
            </a:r>
          </a:p>
          <a:p>
            <a:pPr marL="0" indent="0" algn="just">
              <a:spcBef>
                <a:spcPts val="0"/>
              </a:spcBef>
              <a:buClr>
                <a:srgbClr val="CF7D31"/>
              </a:buClr>
              <a:buNone/>
            </a:pPr>
            <a:endParaRPr lang="es-ES" sz="5600" dirty="0" smtClean="0"/>
          </a:p>
          <a:p>
            <a:pPr marL="0" indent="0" algn="just">
              <a:spcBef>
                <a:spcPts val="0"/>
              </a:spcBef>
              <a:buClr>
                <a:srgbClr val="CF7D31"/>
              </a:buClr>
              <a:buFont typeface="Wingdings" pitchFamily="2" charset="2"/>
              <a:buChar char="q"/>
            </a:pPr>
            <a:r>
              <a:rPr lang="es-ES" sz="5600" dirty="0" smtClean="0"/>
              <a:t> Preferentemente </a:t>
            </a:r>
            <a:r>
              <a:rPr lang="es-ES" sz="5600" dirty="0"/>
              <a:t>aplique el cuestionario sin la presencia de familiares. </a:t>
            </a:r>
            <a:endParaRPr lang="es-ES" sz="5600" dirty="0" smtClean="0"/>
          </a:p>
          <a:p>
            <a:pPr marL="0" indent="0" algn="just">
              <a:spcBef>
                <a:spcPts val="0"/>
              </a:spcBef>
              <a:buClr>
                <a:srgbClr val="CF7D31"/>
              </a:buClr>
              <a:buNone/>
            </a:pPr>
            <a:endParaRPr lang="es-ES" sz="5600" dirty="0" smtClean="0"/>
          </a:p>
          <a:p>
            <a:pPr marL="0" indent="0" algn="just">
              <a:spcBef>
                <a:spcPts val="0"/>
              </a:spcBef>
              <a:buClr>
                <a:srgbClr val="CF7D31"/>
              </a:buClr>
              <a:buFont typeface="Wingdings" pitchFamily="2" charset="2"/>
              <a:buChar char="q"/>
            </a:pPr>
            <a:r>
              <a:rPr lang="es-ES" sz="5600" dirty="0" smtClean="0"/>
              <a:t>Si la </a:t>
            </a:r>
            <a:r>
              <a:rPr lang="es-ES" sz="5600" dirty="0"/>
              <a:t>persona no puede responder el cuestionario, las respuestas las podrá emitir el cuidador primario, lo cual deberá especificarse en el apartado de observaciones</a:t>
            </a:r>
            <a:r>
              <a:rPr lang="es-ES" sz="5600" dirty="0" smtClean="0"/>
              <a:t>.</a:t>
            </a:r>
          </a:p>
          <a:p>
            <a:pPr marL="0" indent="0" algn="just">
              <a:spcBef>
                <a:spcPts val="0"/>
              </a:spcBef>
              <a:buClr>
                <a:srgbClr val="CF7D31"/>
              </a:buClr>
              <a:buNone/>
            </a:pPr>
            <a:endParaRPr lang="es-ES" sz="5600" dirty="0" smtClean="0"/>
          </a:p>
          <a:p>
            <a:pPr marL="0" indent="0" algn="just">
              <a:spcBef>
                <a:spcPts val="0"/>
              </a:spcBef>
              <a:buClr>
                <a:srgbClr val="CF7D31"/>
              </a:buClr>
              <a:buFont typeface="Wingdings" pitchFamily="2" charset="2"/>
              <a:buChar char="q"/>
            </a:pPr>
            <a:r>
              <a:rPr lang="es-ES" sz="5600" dirty="0" smtClean="0"/>
              <a:t>Debe </a:t>
            </a:r>
            <a:r>
              <a:rPr lang="es-ES" sz="5600" dirty="0"/>
              <a:t>considerar la escolaridad de la persona para utilizar el lenguaje apropiado, podrá hacer la pregunta de manera diferente a lo establecido en el cuestionario, siempre y cuando usted esté seguro(a) de que no está cambiando el sentido y objetivo de la pregunta. Si tiene alguna duda corrobórelo con el supervisor</a:t>
            </a:r>
            <a:r>
              <a:rPr lang="es-ES" sz="5600" dirty="0" smtClean="0"/>
              <a:t>.</a:t>
            </a:r>
          </a:p>
          <a:p>
            <a:pPr marL="0" indent="0" algn="just">
              <a:spcBef>
                <a:spcPts val="0"/>
              </a:spcBef>
              <a:buClr>
                <a:srgbClr val="CF7D31"/>
              </a:buClr>
              <a:buNone/>
            </a:pPr>
            <a:endParaRPr lang="es-ES" sz="3500" dirty="0" smtClean="0"/>
          </a:p>
          <a:p>
            <a:pPr marL="0" indent="0" algn="just">
              <a:spcBef>
                <a:spcPts val="0"/>
              </a:spcBef>
              <a:buClr>
                <a:srgbClr val="CF7D31"/>
              </a:buClr>
              <a:buFont typeface="Wingdings" pitchFamily="2" charset="2"/>
              <a:buChar char="q"/>
            </a:pPr>
            <a:endParaRPr lang="es-MX" sz="2400" dirty="0"/>
          </a:p>
          <a:p>
            <a:pPr marL="0" indent="0" algn="just">
              <a:spcBef>
                <a:spcPts val="0"/>
              </a:spcBef>
              <a:buClr>
                <a:srgbClr val="CF7D31"/>
              </a:buClr>
              <a:buFont typeface="Wingdings" pitchFamily="2" charset="2"/>
              <a:buChar char="q"/>
            </a:pPr>
            <a:endParaRPr lang="es-ES" sz="2300" b="1" dirty="0" smtClean="0"/>
          </a:p>
          <a:p>
            <a:pPr marL="0" indent="0" algn="just">
              <a:buFont typeface="Arial" charset="0"/>
              <a:buNone/>
            </a:pPr>
            <a:endParaRPr lang="es-ES" sz="2400" dirty="0"/>
          </a:p>
        </p:txBody>
      </p:sp>
      <p:sp>
        <p:nvSpPr>
          <p:cNvPr id="2" name="Marcador de contenido 1"/>
          <p:cNvSpPr>
            <a:spLocks noGrp="1"/>
          </p:cNvSpPr>
          <p:nvPr>
            <p:ph sz="half" idx="2"/>
          </p:nvPr>
        </p:nvSpPr>
        <p:spPr>
          <a:xfrm>
            <a:off x="4653429" y="1318647"/>
            <a:ext cx="4038600" cy="4167753"/>
          </a:xfrm>
        </p:spPr>
        <p:txBody>
          <a:bodyPr>
            <a:normAutofit fontScale="25000" lnSpcReduction="20000"/>
          </a:bodyPr>
          <a:lstStyle/>
          <a:p>
            <a:pPr marL="0" indent="0" algn="just">
              <a:spcBef>
                <a:spcPts val="0"/>
              </a:spcBef>
              <a:buClr>
                <a:srgbClr val="CF7D31"/>
              </a:buClr>
              <a:buFont typeface="Wingdings" pitchFamily="2" charset="2"/>
              <a:buChar char="q"/>
            </a:pPr>
            <a:r>
              <a:rPr lang="es-ES" sz="5600" dirty="0"/>
              <a:t>Pregúntele su nombre, la edad, anote el sexo y la fecha de aplicación. Proceda a aplicarlo</a:t>
            </a:r>
            <a:r>
              <a:rPr lang="es-ES" sz="5600" dirty="0" smtClean="0"/>
              <a:t>.</a:t>
            </a:r>
          </a:p>
          <a:p>
            <a:pPr marL="0" indent="0" algn="just">
              <a:spcBef>
                <a:spcPts val="0"/>
              </a:spcBef>
              <a:buClr>
                <a:srgbClr val="CF7D31"/>
              </a:buClr>
              <a:buNone/>
            </a:pPr>
            <a:endParaRPr lang="es-ES" sz="5600" dirty="0"/>
          </a:p>
          <a:p>
            <a:pPr marL="0" indent="0" algn="just">
              <a:spcBef>
                <a:spcPts val="0"/>
              </a:spcBef>
              <a:buClr>
                <a:srgbClr val="CF7D31"/>
              </a:buClr>
              <a:buFont typeface="Wingdings" pitchFamily="2" charset="2"/>
              <a:buChar char="q"/>
            </a:pPr>
            <a:r>
              <a:rPr lang="es-ES" sz="5600" dirty="0"/>
              <a:t>De tiempo suficiente para responder a cada una de las preguntas</a:t>
            </a:r>
            <a:r>
              <a:rPr lang="es-ES" sz="5600" dirty="0" smtClean="0"/>
              <a:t>.</a:t>
            </a:r>
          </a:p>
          <a:p>
            <a:pPr marL="0" indent="0" algn="just">
              <a:spcBef>
                <a:spcPts val="0"/>
              </a:spcBef>
              <a:buClr>
                <a:srgbClr val="CF7D31"/>
              </a:buClr>
              <a:buNone/>
            </a:pPr>
            <a:endParaRPr lang="es-ES" sz="5600" dirty="0" smtClean="0"/>
          </a:p>
          <a:p>
            <a:pPr marL="0" indent="0" algn="just">
              <a:spcBef>
                <a:spcPts val="0"/>
              </a:spcBef>
              <a:buClr>
                <a:srgbClr val="CF7D31"/>
              </a:buClr>
              <a:buFont typeface="Wingdings" pitchFamily="2" charset="2"/>
              <a:buChar char="q"/>
            </a:pPr>
            <a:r>
              <a:rPr lang="es-ES" sz="5600" dirty="0" smtClean="0"/>
              <a:t>Si </a:t>
            </a:r>
            <a:r>
              <a:rPr lang="es-ES" sz="5600" dirty="0"/>
              <a:t>nota alguna duda o vacilación en la respuesta, vuelva a plantearla, aclarando los términos no comprendidos, para asegurarse que la respuesta sea la correcta</a:t>
            </a:r>
            <a:r>
              <a:rPr lang="es-ES" sz="5600" dirty="0" smtClean="0"/>
              <a:t>.</a:t>
            </a:r>
          </a:p>
          <a:p>
            <a:pPr marL="0" indent="0" algn="just">
              <a:spcBef>
                <a:spcPts val="0"/>
              </a:spcBef>
              <a:buClr>
                <a:srgbClr val="CF7D31"/>
              </a:buClr>
              <a:buNone/>
            </a:pPr>
            <a:endParaRPr lang="es-ES" sz="5600" dirty="0"/>
          </a:p>
          <a:p>
            <a:pPr marL="0" indent="0" algn="just">
              <a:spcBef>
                <a:spcPts val="0"/>
              </a:spcBef>
              <a:buClr>
                <a:srgbClr val="CF7D31"/>
              </a:buClr>
              <a:buFont typeface="Wingdings" pitchFamily="2" charset="2"/>
              <a:buChar char="q"/>
            </a:pPr>
            <a:r>
              <a:rPr lang="es-ES" sz="5600" dirty="0"/>
              <a:t>El instrumento debe ser llenado en su totalidad, revisado por el evaluador y el supervisor y ambos deben anotar su nombre en el espacio correspondiente.</a:t>
            </a:r>
            <a:endParaRPr lang="es-MX" sz="5600" dirty="0"/>
          </a:p>
          <a:p>
            <a:pPr marL="0" indent="0" algn="just">
              <a:spcBef>
                <a:spcPts val="0"/>
              </a:spcBef>
              <a:buClr>
                <a:srgbClr val="CF7D31"/>
              </a:buClr>
              <a:buNone/>
            </a:pPr>
            <a:endParaRPr lang="es-ES" sz="5600" dirty="0" smtClean="0"/>
          </a:p>
          <a:p>
            <a:pPr marL="0" indent="0" algn="just">
              <a:spcBef>
                <a:spcPts val="0"/>
              </a:spcBef>
              <a:buClr>
                <a:srgbClr val="CF7D31"/>
              </a:buClr>
              <a:buFont typeface="Wingdings" pitchFamily="2" charset="2"/>
              <a:buChar char="q"/>
            </a:pPr>
            <a:r>
              <a:rPr lang="es-ES" sz="5600" b="1" dirty="0"/>
              <a:t> </a:t>
            </a:r>
            <a:r>
              <a:rPr lang="es-MX" sz="5600" b="1" u="sng" dirty="0" smtClean="0"/>
              <a:t>Escala </a:t>
            </a:r>
            <a:r>
              <a:rPr lang="es-MX" sz="5600" b="1" u="sng" dirty="0"/>
              <a:t>de </a:t>
            </a:r>
            <a:r>
              <a:rPr lang="es-MX" sz="5600" b="1" u="sng" dirty="0" smtClean="0"/>
              <a:t>Evaluación</a:t>
            </a:r>
          </a:p>
          <a:p>
            <a:pPr marL="400050" lvl="1" indent="0" algn="just">
              <a:spcBef>
                <a:spcPts val="0"/>
              </a:spcBef>
              <a:buClr>
                <a:srgbClr val="CF7D31"/>
              </a:buClr>
              <a:buFont typeface="Wingdings" pitchFamily="2" charset="2"/>
              <a:buChar char="q"/>
            </a:pPr>
            <a:r>
              <a:rPr lang="es-MX" sz="5600" b="1" u="sng" dirty="0"/>
              <a:t> </a:t>
            </a:r>
            <a:r>
              <a:rPr lang="es-MX" sz="5600" dirty="0" smtClean="0"/>
              <a:t>Los </a:t>
            </a:r>
            <a:r>
              <a:rPr lang="es-ES_tradnl" sz="5600" dirty="0" smtClean="0"/>
              <a:t>elementos </a:t>
            </a:r>
            <a:r>
              <a:rPr lang="es-ES_tradnl" sz="5600" dirty="0"/>
              <a:t>se califican en una escala de 1 a 3 puntos con una </a:t>
            </a:r>
            <a:r>
              <a:rPr lang="es-ES_tradnl" sz="5600" dirty="0" smtClean="0"/>
              <a:t>puntuación</a:t>
            </a:r>
            <a:r>
              <a:rPr lang="es-MX" sz="5600" dirty="0" err="1" smtClean="0"/>
              <a:t>ón</a:t>
            </a:r>
            <a:r>
              <a:rPr lang="es-MX" sz="5600" dirty="0" smtClean="0"/>
              <a:t> </a:t>
            </a:r>
            <a:r>
              <a:rPr lang="es-MX" sz="5600" dirty="0"/>
              <a:t>mí</a:t>
            </a:r>
            <a:r>
              <a:rPr lang="es-ES_tradnl" sz="5600" dirty="0" err="1"/>
              <a:t>nima</a:t>
            </a:r>
            <a:r>
              <a:rPr lang="es-ES_tradnl" sz="5600" dirty="0"/>
              <a:t> de 18 y m</a:t>
            </a:r>
            <a:r>
              <a:rPr lang="es-MX" sz="5600" dirty="0"/>
              <a:t>á</a:t>
            </a:r>
            <a:r>
              <a:rPr lang="pt-PT" sz="5600" dirty="0"/>
              <a:t>xima de 54. </a:t>
            </a:r>
            <a:endParaRPr lang="es-MX" sz="5600" dirty="0"/>
          </a:p>
          <a:p>
            <a:pPr marL="0" indent="0" algn="just">
              <a:spcBef>
                <a:spcPts val="0"/>
              </a:spcBef>
              <a:buClr>
                <a:srgbClr val="CF7D31"/>
              </a:buClr>
              <a:buFont typeface="Wingdings" pitchFamily="2" charset="2"/>
              <a:buChar char="q"/>
            </a:pPr>
            <a:endParaRPr lang="es-MX" sz="3500" dirty="0"/>
          </a:p>
          <a:p>
            <a:pPr marL="0" indent="0" algn="just">
              <a:spcBef>
                <a:spcPts val="0"/>
              </a:spcBef>
              <a:buClr>
                <a:srgbClr val="CF7D31"/>
              </a:buClr>
              <a:buFont typeface="Wingdings" pitchFamily="2" charset="2"/>
              <a:buChar char="q"/>
            </a:pPr>
            <a:endParaRPr lang="es-ES" dirty="0"/>
          </a:p>
          <a:p>
            <a:pPr marL="0" indent="0" algn="just">
              <a:spcBef>
                <a:spcPts val="0"/>
              </a:spcBef>
              <a:buClr>
                <a:srgbClr val="CF7D31"/>
              </a:buClr>
              <a:buNone/>
            </a:pPr>
            <a:endParaRPr lang="es-ES" b="1" dirty="0"/>
          </a:p>
          <a:p>
            <a:pPr marL="0" indent="0">
              <a:buNone/>
            </a:pPr>
            <a:endParaRPr lang="es-MX" dirty="0"/>
          </a:p>
        </p:txBody>
      </p:sp>
      <p:pic>
        <p:nvPicPr>
          <p:cNvPr id="11268" name="Imagen 3"/>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pic>
        <p:nvPicPr>
          <p:cNvPr id="6"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26392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Marcador de contenido 2"/>
          <p:cNvSpPr>
            <a:spLocks noGrp="1"/>
          </p:cNvSpPr>
          <p:nvPr>
            <p:ph idx="4294967295"/>
          </p:nvPr>
        </p:nvSpPr>
        <p:spPr>
          <a:xfrm>
            <a:off x="0" y="1120775"/>
            <a:ext cx="8229600" cy="4522788"/>
          </a:xfrm>
        </p:spPr>
        <p:txBody>
          <a:bodyPr>
            <a:normAutofit/>
          </a:bodyPr>
          <a:lstStyle/>
          <a:p>
            <a:pPr marL="0" indent="0" algn="just">
              <a:spcBef>
                <a:spcPts val="0"/>
              </a:spcBef>
              <a:buClr>
                <a:srgbClr val="CF7D31"/>
              </a:buClr>
              <a:buNone/>
            </a:pPr>
            <a:endParaRPr lang="es-ES" sz="2000" dirty="0"/>
          </a:p>
          <a:p>
            <a:pPr marL="0" indent="0" algn="just">
              <a:spcBef>
                <a:spcPts val="0"/>
              </a:spcBef>
              <a:buClr>
                <a:srgbClr val="CF7D31"/>
              </a:buClr>
              <a:buNone/>
            </a:pPr>
            <a:endParaRPr lang="es-ES" sz="2300" b="1" dirty="0"/>
          </a:p>
          <a:p>
            <a:pPr marL="0" indent="0" algn="just">
              <a:spcBef>
                <a:spcPts val="0"/>
              </a:spcBef>
              <a:buClr>
                <a:srgbClr val="CF7D31"/>
              </a:buClr>
              <a:buFont typeface="Wingdings" pitchFamily="2" charset="2"/>
              <a:buChar char="q"/>
            </a:pPr>
            <a:endParaRPr lang="es-ES" sz="2400" dirty="0"/>
          </a:p>
        </p:txBody>
      </p:sp>
      <p:pic>
        <p:nvPicPr>
          <p:cNvPr id="11268" name="Imagen 3"/>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pic>
        <p:nvPicPr>
          <p:cNvPr id="7" name="Imagen 6"/>
          <p:cNvPicPr>
            <a:picLocks noChangeAspect="1"/>
          </p:cNvPicPr>
          <p:nvPr/>
        </p:nvPicPr>
        <p:blipFill>
          <a:blip r:embed="rId4"/>
          <a:stretch>
            <a:fillRect/>
          </a:stretch>
        </p:blipFill>
        <p:spPr>
          <a:xfrm>
            <a:off x="1205253" y="730814"/>
            <a:ext cx="7365432" cy="5302709"/>
          </a:xfrm>
          <a:prstGeom prst="rect">
            <a:avLst/>
          </a:prstGeom>
        </p:spPr>
      </p:pic>
      <p:pic>
        <p:nvPicPr>
          <p:cNvPr id="6"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7572375" y="769938"/>
            <a:ext cx="657225" cy="701674"/>
          </a:xfrm>
          <a:prstGeom prst="rect">
            <a:avLst/>
          </a:prstGeom>
          <a:noFill/>
          <a:ln>
            <a:noFill/>
          </a:ln>
        </p:spPr>
      </p:pic>
      <p:sp>
        <p:nvSpPr>
          <p:cNvPr id="8"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09489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Marcador de contenido 2"/>
          <p:cNvSpPr>
            <a:spLocks noGrp="1"/>
          </p:cNvSpPr>
          <p:nvPr>
            <p:ph idx="4294967295"/>
          </p:nvPr>
        </p:nvSpPr>
        <p:spPr>
          <a:xfrm>
            <a:off x="0" y="1120775"/>
            <a:ext cx="8229600" cy="4522788"/>
          </a:xfrm>
        </p:spPr>
        <p:txBody>
          <a:bodyPr>
            <a:normAutofit/>
          </a:bodyPr>
          <a:lstStyle/>
          <a:p>
            <a:pPr marL="0" indent="0" algn="just">
              <a:spcBef>
                <a:spcPts val="0"/>
              </a:spcBef>
              <a:buClr>
                <a:srgbClr val="CF7D31"/>
              </a:buClr>
              <a:buNone/>
            </a:pPr>
            <a:endParaRPr lang="es-ES" sz="2000" dirty="0"/>
          </a:p>
          <a:p>
            <a:pPr marL="0" indent="0" algn="just">
              <a:spcBef>
                <a:spcPts val="0"/>
              </a:spcBef>
              <a:buClr>
                <a:srgbClr val="CF7D31"/>
              </a:buClr>
              <a:buNone/>
            </a:pPr>
            <a:endParaRPr lang="es-ES" sz="2300" b="1" dirty="0"/>
          </a:p>
          <a:p>
            <a:pPr marL="0" indent="0" algn="just">
              <a:buFont typeface="Arial" charset="0"/>
              <a:buNone/>
            </a:pPr>
            <a:endParaRPr lang="es-ES" sz="2400" dirty="0"/>
          </a:p>
        </p:txBody>
      </p:sp>
      <p:pic>
        <p:nvPicPr>
          <p:cNvPr id="11268" name="Imagen 3"/>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pic>
        <p:nvPicPr>
          <p:cNvPr id="6"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8029575" y="241301"/>
            <a:ext cx="657225" cy="701674"/>
          </a:xfrm>
          <a:prstGeom prst="rect">
            <a:avLst/>
          </a:prstGeom>
          <a:noFill/>
          <a:ln>
            <a:noFill/>
          </a:ln>
        </p:spPr>
      </p:pic>
      <p:pic>
        <p:nvPicPr>
          <p:cNvPr id="7" name="Imagen 6"/>
          <p:cNvPicPr>
            <a:picLocks noChangeAspect="1"/>
          </p:cNvPicPr>
          <p:nvPr/>
        </p:nvPicPr>
        <p:blipFill>
          <a:blip r:embed="rId5"/>
          <a:stretch>
            <a:fillRect/>
          </a:stretch>
        </p:blipFill>
        <p:spPr>
          <a:xfrm>
            <a:off x="587027" y="1487673"/>
            <a:ext cx="7969946" cy="3788991"/>
          </a:xfrm>
          <a:prstGeom prst="rect">
            <a:avLst/>
          </a:prstGeom>
        </p:spPr>
      </p:pic>
      <p:sp>
        <p:nvSpPr>
          <p:cNvPr id="8"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01712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98619"/>
            <a:ext cx="8229600" cy="657225"/>
          </a:xfrm>
        </p:spPr>
        <p:txBody>
          <a:bodyPr>
            <a:noAutofit/>
          </a:bodyPr>
          <a:lstStyle/>
          <a:p>
            <a:pPr algn="just"/>
            <a:r>
              <a:rPr lang="es-MX" sz="3200" b="1" dirty="0">
                <a:ea typeface="ＭＳ Ｐゴシック" charset="-128"/>
              </a:rPr>
              <a:t>VI. </a:t>
            </a:r>
            <a:r>
              <a:rPr lang="es-MX" sz="3200" b="1" dirty="0" smtClean="0">
                <a:ea typeface="ＭＳ Ｐゴシック" charset="-128"/>
              </a:rPr>
              <a:t>Cuestionario</a:t>
            </a:r>
            <a:r>
              <a:rPr lang="es-ES" sz="3200" b="1" dirty="0" smtClean="0">
                <a:cs typeface="Arial" panose="020B0604020202020204" pitchFamily="34" charset="0"/>
              </a:rPr>
              <a:t> </a:t>
            </a:r>
            <a:r>
              <a:rPr lang="es-ES" sz="3200" b="1" dirty="0">
                <a:cs typeface="Arial" panose="020B0604020202020204" pitchFamily="34" charset="0"/>
              </a:rPr>
              <a:t>para medir el espacio vital de </a:t>
            </a:r>
            <a:r>
              <a:rPr lang="es-ES" sz="3200" b="1" dirty="0" smtClean="0">
                <a:cs typeface="Arial" panose="020B0604020202020204" pitchFamily="34" charset="0"/>
              </a:rPr>
              <a:t>la Universidad </a:t>
            </a:r>
            <a:r>
              <a:rPr lang="es-ES" sz="3200" b="1" dirty="0">
                <a:cs typeface="Arial" panose="020B0604020202020204" pitchFamily="34" charset="0"/>
              </a:rPr>
              <a:t>de Alabama en Birmingham (UAB-LSA)</a:t>
            </a:r>
            <a:r>
              <a:rPr lang="es-MX" sz="3200" b="1" dirty="0">
                <a:ea typeface="ＭＳ Ｐゴシック" charset="-128"/>
              </a:rPr>
              <a:t/>
            </a:r>
            <a:br>
              <a:rPr lang="es-MX" sz="3200" b="1" dirty="0">
                <a:ea typeface="ＭＳ Ｐゴシック" charset="-128"/>
              </a:rPr>
            </a:br>
            <a:endParaRPr lang="es-MX" sz="3200" dirty="0"/>
          </a:p>
        </p:txBody>
      </p:sp>
      <p:sp>
        <p:nvSpPr>
          <p:cNvPr id="11267" name="Marcador de contenido 2"/>
          <p:cNvSpPr>
            <a:spLocks noGrp="1"/>
          </p:cNvSpPr>
          <p:nvPr>
            <p:ph idx="1"/>
          </p:nvPr>
        </p:nvSpPr>
        <p:spPr/>
        <p:txBody>
          <a:bodyPr>
            <a:normAutofit/>
          </a:bodyPr>
          <a:lstStyle/>
          <a:p>
            <a:pPr marL="0" indent="0" algn="just">
              <a:spcBef>
                <a:spcPts val="0"/>
              </a:spcBef>
              <a:buClr>
                <a:srgbClr val="CF7D31"/>
              </a:buClr>
              <a:buNone/>
            </a:pPr>
            <a:endParaRPr lang="es-ES" sz="2000" dirty="0"/>
          </a:p>
          <a:p>
            <a:pPr marL="0" indent="0" algn="just">
              <a:spcBef>
                <a:spcPts val="0"/>
              </a:spcBef>
              <a:buClr>
                <a:srgbClr val="CF7D31"/>
              </a:buClr>
              <a:buNone/>
            </a:pPr>
            <a:endParaRPr lang="es-ES" sz="2300" b="1" dirty="0"/>
          </a:p>
          <a:p>
            <a:pPr marL="0" indent="0" algn="just">
              <a:buFont typeface="Arial" charset="0"/>
              <a:buNone/>
            </a:pPr>
            <a:endParaRPr lang="es-ES" sz="2400" dirty="0"/>
          </a:p>
        </p:txBody>
      </p:sp>
      <p:pic>
        <p:nvPicPr>
          <p:cNvPr id="11268" name="Imagen 3"/>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pic>
        <p:nvPicPr>
          <p:cNvPr id="6"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8029575" y="241301"/>
            <a:ext cx="657225" cy="701674"/>
          </a:xfrm>
          <a:prstGeom prst="rect">
            <a:avLst/>
          </a:prstGeom>
          <a:noFill/>
          <a:ln>
            <a:noFill/>
          </a:ln>
        </p:spPr>
      </p:pic>
      <p:sp>
        <p:nvSpPr>
          <p:cNvPr id="4" name="Rectángulo 3"/>
          <p:cNvSpPr/>
          <p:nvPr/>
        </p:nvSpPr>
        <p:spPr>
          <a:xfrm>
            <a:off x="457200" y="2473344"/>
            <a:ext cx="8405446" cy="3693319"/>
          </a:xfrm>
          <a:prstGeom prst="rect">
            <a:avLst/>
          </a:prstGeom>
        </p:spPr>
        <p:txBody>
          <a:bodyPr wrap="square">
            <a:spAutoFit/>
          </a:bodyPr>
          <a:lstStyle/>
          <a:p>
            <a:pPr algn="just">
              <a:buClr>
                <a:srgbClr val="A8841B"/>
              </a:buClr>
              <a:buSzPct val="110000"/>
              <a:buFont typeface="Wingdings" pitchFamily="2" charset="2"/>
              <a:buChar char="q"/>
            </a:pPr>
            <a:r>
              <a:rPr lang="es-MX" b="1" dirty="0">
                <a:ea typeface="ＭＳ Ｐゴシック" charset="-128"/>
              </a:rPr>
              <a:t> </a:t>
            </a:r>
            <a:r>
              <a:rPr lang="es-MX" b="1" dirty="0" smtClean="0">
                <a:cs typeface="Arial" panose="020B0604020202020204" pitchFamily="34" charset="0"/>
              </a:rPr>
              <a:t>Objetivo</a:t>
            </a:r>
            <a:r>
              <a:rPr lang="es-MX" b="1" dirty="0">
                <a:cs typeface="Arial" panose="020B0604020202020204" pitchFamily="34" charset="0"/>
              </a:rPr>
              <a:t>:</a:t>
            </a:r>
            <a:r>
              <a:rPr lang="es-MX" dirty="0">
                <a:cs typeface="Arial" panose="020B0604020202020204" pitchFamily="34" charset="0"/>
              </a:rPr>
              <a:t> </a:t>
            </a:r>
            <a:r>
              <a:rPr lang="es-ES_tradnl" dirty="0">
                <a:cs typeface="Arial" panose="020B0604020202020204" pitchFamily="34" charset="0"/>
              </a:rPr>
              <a:t>Evaluar y monitorizar el espacio vital en el envejecimiento (LSA</a:t>
            </a:r>
            <a:r>
              <a:rPr lang="es-ES_tradnl" dirty="0" smtClean="0">
                <a:cs typeface="Arial" panose="020B0604020202020204" pitchFamily="34" charset="0"/>
              </a:rPr>
              <a:t>).</a:t>
            </a:r>
          </a:p>
          <a:p>
            <a:pPr algn="just">
              <a:buClr>
                <a:srgbClr val="A8841B"/>
              </a:buClr>
              <a:buSzPct val="110000"/>
            </a:pPr>
            <a:endParaRPr lang="es-ES_tradnl" dirty="0" smtClean="0">
              <a:cs typeface="Arial" panose="020B0604020202020204" pitchFamily="34" charset="0"/>
            </a:endParaRPr>
          </a:p>
          <a:p>
            <a:pPr algn="just">
              <a:buClr>
                <a:srgbClr val="A8841B"/>
              </a:buClr>
              <a:buSzPct val="110000"/>
              <a:buFont typeface="Wingdings" pitchFamily="2" charset="2"/>
              <a:buChar char="q"/>
            </a:pPr>
            <a:r>
              <a:rPr lang="es-ES_tradnl" dirty="0">
                <a:cs typeface="Arial" panose="020B0604020202020204" pitchFamily="34" charset="0"/>
              </a:rPr>
              <a:t> </a:t>
            </a:r>
            <a:r>
              <a:rPr lang="es-MX" b="1" dirty="0" smtClean="0">
                <a:cs typeface="Arial" panose="020B0604020202020204" pitchFamily="34" charset="0"/>
              </a:rPr>
              <a:t>Características</a:t>
            </a:r>
            <a:r>
              <a:rPr lang="es-MX" b="1" dirty="0">
                <a:cs typeface="Arial" panose="020B0604020202020204" pitchFamily="34" charset="0"/>
              </a:rPr>
              <a:t>:</a:t>
            </a:r>
            <a:r>
              <a:rPr lang="es-MX" dirty="0">
                <a:cs typeface="Arial" panose="020B0604020202020204" pitchFamily="34" charset="0"/>
              </a:rPr>
              <a:t> Es un cuestionario, que, a partir de preguntas sencillas, permite medir la movilidad. </a:t>
            </a:r>
            <a:endParaRPr lang="es-MX" dirty="0" smtClean="0">
              <a:cs typeface="Arial" panose="020B0604020202020204" pitchFamily="34" charset="0"/>
            </a:endParaRPr>
          </a:p>
          <a:p>
            <a:pPr algn="just">
              <a:buClr>
                <a:srgbClr val="A8841B"/>
              </a:buClr>
              <a:buSzPct val="110000"/>
            </a:pPr>
            <a:endParaRPr lang="es-MX" dirty="0" smtClean="0">
              <a:cs typeface="Arial" panose="020B0604020202020204" pitchFamily="34" charset="0"/>
            </a:endParaRPr>
          </a:p>
          <a:p>
            <a:pPr algn="just">
              <a:buClr>
                <a:srgbClr val="A8841B"/>
              </a:buClr>
              <a:buSzPct val="110000"/>
              <a:buFont typeface="Wingdings" pitchFamily="2" charset="2"/>
              <a:buChar char="q"/>
            </a:pPr>
            <a:r>
              <a:rPr lang="es-MX" dirty="0">
                <a:cs typeface="Arial" panose="020B0604020202020204" pitchFamily="34" charset="0"/>
              </a:rPr>
              <a:t> </a:t>
            </a:r>
            <a:r>
              <a:rPr lang="es-ES" b="1" dirty="0" smtClean="0">
                <a:cs typeface="Arial" panose="020B0604020202020204" pitchFamily="34" charset="0"/>
              </a:rPr>
              <a:t>Estructura</a:t>
            </a:r>
            <a:r>
              <a:rPr lang="es-ES" b="1" dirty="0">
                <a:cs typeface="Arial" panose="020B0604020202020204" pitchFamily="34" charset="0"/>
              </a:rPr>
              <a:t>:</a:t>
            </a:r>
            <a:r>
              <a:rPr lang="es-ES" dirty="0">
                <a:cs typeface="Arial" panose="020B0604020202020204" pitchFamily="34" charset="0"/>
              </a:rPr>
              <a:t> S</a:t>
            </a:r>
            <a:r>
              <a:rPr lang="es-ES_tradnl" dirty="0">
                <a:cs typeface="Arial" panose="020B0604020202020204" pitchFamily="34" charset="0"/>
              </a:rPr>
              <a:t>e trata de un cuestionario donde se mencionan 5 escenarios </a:t>
            </a:r>
            <a:r>
              <a:rPr lang="es-ES_tradnl" b="1" dirty="0">
                <a:cs typeface="Arial" panose="020B0604020202020204" pitchFamily="34" charset="0"/>
              </a:rPr>
              <a:t>(nivel de espacio vital) </a:t>
            </a:r>
            <a:r>
              <a:rPr lang="es-ES_tradnl" dirty="0">
                <a:cs typeface="Arial" panose="020B0604020202020204" pitchFamily="34" charset="0"/>
              </a:rPr>
              <a:t>y preguntan </a:t>
            </a:r>
            <a:r>
              <a:rPr lang="es-ES" b="1" dirty="0">
                <a:cs typeface="Arial" panose="020B0604020202020204" pitchFamily="34" charset="0"/>
              </a:rPr>
              <a:t>respecto a las últimas 4 semanas, </a:t>
            </a:r>
            <a:r>
              <a:rPr lang="es-ES" dirty="0">
                <a:cs typeface="Arial" panose="020B0604020202020204" pitchFamily="34" charset="0"/>
              </a:rPr>
              <a:t>ha estado con opción de respuesta Si /No. Después ¿Qué tan seguido está ahí? </a:t>
            </a:r>
            <a:r>
              <a:rPr lang="es-ES" b="1" dirty="0">
                <a:cs typeface="Arial" panose="020B0604020202020204" pitchFamily="34" charset="0"/>
              </a:rPr>
              <a:t>(frecuencia) </a:t>
            </a:r>
            <a:r>
              <a:rPr lang="es-ES" dirty="0">
                <a:cs typeface="Arial" panose="020B0604020202020204" pitchFamily="34" charset="0"/>
              </a:rPr>
              <a:t>con opciones de respuesta</a:t>
            </a:r>
            <a:r>
              <a:rPr lang="es-ES" b="1" dirty="0">
                <a:cs typeface="Arial" panose="020B0604020202020204" pitchFamily="34" charset="0"/>
              </a:rPr>
              <a:t> : “</a:t>
            </a:r>
            <a:r>
              <a:rPr lang="es-ES" dirty="0">
                <a:cs typeface="Arial" panose="020B0604020202020204" pitchFamily="34" charset="0"/>
              </a:rPr>
              <a:t>Menos de 1 vez por semana”, “De 1 -3 veces por semana”, “De 4-6 veces por semana” y “Diario”. Por último ¿Utilizó algún material para ayudarse? ¿Necesitó la ayuda de alguien más? </a:t>
            </a:r>
            <a:r>
              <a:rPr lang="es-ES" b="1" dirty="0">
                <a:cs typeface="Arial" panose="020B0604020202020204" pitchFamily="34" charset="0"/>
              </a:rPr>
              <a:t>(Independencia) </a:t>
            </a:r>
            <a:r>
              <a:rPr lang="es-ES" dirty="0">
                <a:cs typeface="Arial" panose="020B0604020202020204" pitchFamily="34" charset="0"/>
              </a:rPr>
              <a:t>con opciones de respuesta</a:t>
            </a:r>
            <a:r>
              <a:rPr lang="es-ES" b="1" dirty="0">
                <a:cs typeface="Arial" panose="020B0604020202020204" pitchFamily="34" charset="0"/>
              </a:rPr>
              <a:t> </a:t>
            </a:r>
            <a:r>
              <a:rPr lang="es-ES" dirty="0">
                <a:cs typeface="Arial" panose="020B0604020202020204" pitchFamily="34" charset="0"/>
              </a:rPr>
              <a:t>: “Ayuda de una persona”, “Ayuda solamente de algún material” y  “No necesitó ayuda de una persona o de algún material”.</a:t>
            </a:r>
            <a:endParaRPr lang="es-MX" dirty="0">
              <a:cs typeface="Arial" panose="020B0604020202020204" pitchFamily="34" charset="0"/>
            </a:endParaRPr>
          </a:p>
        </p:txBody>
      </p:sp>
      <p:sp>
        <p:nvSpPr>
          <p:cNvPr id="7"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40670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865414" y="1990953"/>
            <a:ext cx="7494815" cy="3077766"/>
          </a:xfrm>
          <a:prstGeom prst="rect">
            <a:avLst/>
          </a:prstGeom>
          <a:noFill/>
          <a:ln w="9525">
            <a:noFill/>
            <a:miter lim="800000"/>
            <a:headEnd/>
            <a:tailEnd/>
          </a:ln>
        </p:spPr>
        <p:txBody>
          <a:bodyPr wrap="square">
            <a:spAutoFit/>
          </a:bodyPr>
          <a:lstStyle/>
          <a:p>
            <a:pPr algn="just">
              <a:buClr>
                <a:srgbClr val="A8841B"/>
              </a:buClr>
              <a:buFont typeface="Wingdings" pitchFamily="2" charset="2"/>
              <a:buChar char="q"/>
              <a:defRPr/>
            </a:pPr>
            <a:r>
              <a:rPr lang="es-MX" dirty="0" smtClean="0"/>
              <a:t> </a:t>
            </a:r>
            <a:r>
              <a:rPr lang="es-MX" b="1" dirty="0" smtClean="0">
                <a:cs typeface="Arial" panose="020B0604020202020204" pitchFamily="34" charset="0"/>
              </a:rPr>
              <a:t>Tiempo </a:t>
            </a:r>
            <a:r>
              <a:rPr lang="es-MX" b="1" dirty="0">
                <a:cs typeface="Arial" panose="020B0604020202020204" pitchFamily="34" charset="0"/>
              </a:rPr>
              <a:t>aproximado de aplicación: </a:t>
            </a:r>
            <a:r>
              <a:rPr lang="es-MX" dirty="0">
                <a:cs typeface="Arial" panose="020B0604020202020204" pitchFamily="34" charset="0"/>
              </a:rPr>
              <a:t>10 </a:t>
            </a:r>
            <a:r>
              <a:rPr lang="es-MX" dirty="0" smtClean="0">
                <a:cs typeface="Arial" panose="020B0604020202020204" pitchFamily="34" charset="0"/>
              </a:rPr>
              <a:t>minutos</a:t>
            </a:r>
          </a:p>
          <a:p>
            <a:pPr algn="just">
              <a:buClr>
                <a:srgbClr val="A8841B"/>
              </a:buClr>
              <a:buFont typeface="Wingdings" pitchFamily="2" charset="2"/>
              <a:buChar char="q"/>
              <a:defRPr/>
            </a:pPr>
            <a:r>
              <a:rPr lang="es-MX" dirty="0">
                <a:cs typeface="Arial" panose="020B0604020202020204" pitchFamily="34" charset="0"/>
              </a:rPr>
              <a:t> </a:t>
            </a:r>
            <a:r>
              <a:rPr lang="es-MX" b="1" dirty="0" smtClean="0">
                <a:cs typeface="Arial" panose="020B0604020202020204" pitchFamily="34" charset="0"/>
              </a:rPr>
              <a:t>Material </a:t>
            </a:r>
            <a:r>
              <a:rPr lang="es-MX" b="1" dirty="0">
                <a:cs typeface="Arial" panose="020B0604020202020204" pitchFamily="34" charset="0"/>
              </a:rPr>
              <a:t>requerido:</a:t>
            </a:r>
            <a:r>
              <a:rPr lang="es-MX" dirty="0">
                <a:cs typeface="Arial" panose="020B0604020202020204" pitchFamily="34" charset="0"/>
              </a:rPr>
              <a:t> Cuestionario y </a:t>
            </a:r>
            <a:r>
              <a:rPr lang="es-MX" dirty="0" smtClean="0">
                <a:cs typeface="Arial" panose="020B0604020202020204" pitchFamily="34" charset="0"/>
              </a:rPr>
              <a:t>lápiz</a:t>
            </a:r>
          </a:p>
          <a:p>
            <a:pPr algn="just">
              <a:buClr>
                <a:srgbClr val="A8841B"/>
              </a:buClr>
              <a:buFont typeface="Wingdings" pitchFamily="2" charset="2"/>
              <a:buChar char="q"/>
              <a:defRPr/>
            </a:pPr>
            <a:r>
              <a:rPr lang="es-MX" dirty="0">
                <a:cs typeface="Arial" panose="020B0604020202020204" pitchFamily="34" charset="0"/>
              </a:rPr>
              <a:t> </a:t>
            </a:r>
            <a:r>
              <a:rPr lang="es-MX" b="1" dirty="0" smtClean="0">
                <a:cs typeface="Arial" panose="020B0604020202020204" pitchFamily="34" charset="0"/>
              </a:rPr>
              <a:t>Espacio </a:t>
            </a:r>
            <a:r>
              <a:rPr lang="es-MX" b="1" dirty="0">
                <a:cs typeface="Arial" panose="020B0604020202020204" pitchFamily="34" charset="0"/>
              </a:rPr>
              <a:t>físico recomendado:</a:t>
            </a:r>
            <a:r>
              <a:rPr lang="es-MX" dirty="0">
                <a:cs typeface="Arial" panose="020B0604020202020204" pitchFamily="34" charset="0"/>
              </a:rPr>
              <a:t> Se</a:t>
            </a:r>
            <a:r>
              <a:rPr lang="es-ES_tradnl" dirty="0">
                <a:cs typeface="Arial" panose="020B0604020202020204" pitchFamily="34" charset="0"/>
              </a:rPr>
              <a:t> sugiere de un espacio </a:t>
            </a:r>
            <a:r>
              <a:rPr lang="es-MX" dirty="0">
                <a:cs typeface="Arial" panose="020B0604020202020204" pitchFamily="34" charset="0"/>
              </a:rPr>
              <a:t>libre de distractores </a:t>
            </a:r>
            <a:r>
              <a:rPr lang="es-ES_tradnl" dirty="0">
                <a:cs typeface="Arial" panose="020B0604020202020204" pitchFamily="34" charset="0"/>
              </a:rPr>
              <a:t>para su </a:t>
            </a:r>
            <a:r>
              <a:rPr lang="es-ES_tradnl" dirty="0" smtClean="0">
                <a:cs typeface="Arial" panose="020B0604020202020204" pitchFamily="34" charset="0"/>
              </a:rPr>
              <a:t>aplicación</a:t>
            </a:r>
            <a:r>
              <a:rPr lang="es-MX" dirty="0" smtClean="0">
                <a:cs typeface="Arial" panose="020B0604020202020204" pitchFamily="34" charset="0"/>
              </a:rPr>
              <a:t>.</a:t>
            </a:r>
          </a:p>
          <a:p>
            <a:pPr algn="just">
              <a:buClr>
                <a:srgbClr val="A8841B"/>
              </a:buClr>
              <a:buFont typeface="Wingdings" pitchFamily="2" charset="2"/>
              <a:buChar char="q"/>
              <a:defRPr/>
            </a:pPr>
            <a:r>
              <a:rPr lang="es-MX" dirty="0">
                <a:cs typeface="Arial" panose="020B0604020202020204" pitchFamily="34" charset="0"/>
              </a:rPr>
              <a:t> </a:t>
            </a:r>
            <a:r>
              <a:rPr lang="es-MX" b="1" dirty="0" smtClean="0">
                <a:cs typeface="Arial" panose="020B0604020202020204" pitchFamily="34" charset="0"/>
              </a:rPr>
              <a:t>Escala </a:t>
            </a:r>
            <a:r>
              <a:rPr lang="es-MX" b="1" dirty="0">
                <a:cs typeface="Arial" panose="020B0604020202020204" pitchFamily="34" charset="0"/>
              </a:rPr>
              <a:t>de Evaluación: </a:t>
            </a:r>
            <a:r>
              <a:rPr lang="es-ES" dirty="0">
                <a:cs typeface="Arial" panose="020B0604020202020204" pitchFamily="34" charset="0"/>
              </a:rPr>
              <a:t>El instrumento se califica multiplicando el puntaje de la columna nivel de espacio vital por los puntajes de frecuencia e independencia. El puntaje máximo es de 120. Se presenta un ejemplo de una persona con un puntaje de 43</a:t>
            </a:r>
            <a:endParaRPr lang="es-MX" dirty="0">
              <a:cs typeface="Arial" panose="020B0604020202020204" pitchFamily="34" charset="0"/>
            </a:endParaRPr>
          </a:p>
          <a:p>
            <a:pPr algn="just">
              <a:buClr>
                <a:srgbClr val="A8841B"/>
              </a:buClr>
              <a:buFont typeface="Wingdings" pitchFamily="2" charset="2"/>
              <a:buChar char="q"/>
              <a:defRPr/>
            </a:pPr>
            <a:endParaRPr lang="en-US" sz="1200" dirty="0">
              <a:latin typeface="Arial" panose="020B0604020202020204" pitchFamily="34" charset="0"/>
              <a:cs typeface="Arial" panose="020B0604020202020204" pitchFamily="34" charset="0"/>
            </a:endParaRPr>
          </a:p>
          <a:p>
            <a:pPr algn="just">
              <a:buClr>
                <a:srgbClr val="A8841B"/>
              </a:buClr>
              <a:defRPr/>
            </a:pPr>
            <a:endParaRPr lang="es-ES" sz="1200" dirty="0">
              <a:latin typeface="Arial" panose="020B0604020202020204" pitchFamily="34" charset="0"/>
              <a:cs typeface="Arial" panose="020B0604020202020204" pitchFamily="34" charset="0"/>
            </a:endParaRPr>
          </a:p>
          <a:p>
            <a:pPr lvl="0">
              <a:buClr>
                <a:srgbClr val="A8841B"/>
              </a:buClr>
            </a:pPr>
            <a:r>
              <a:rPr lang="es-MX" sz="1200" dirty="0" smtClean="0">
                <a:latin typeface="Arial" panose="020B0604020202020204" pitchFamily="34" charset="0"/>
                <a:cs typeface="Arial" panose="020B0604020202020204" pitchFamily="34" charset="0"/>
              </a:rPr>
              <a:t> </a:t>
            </a:r>
            <a:endParaRPr lang="es-ES" sz="1400" dirty="0">
              <a:latin typeface="Calibri" pitchFamily="34" charset="0"/>
            </a:endParaRPr>
          </a:p>
          <a:p>
            <a:pPr>
              <a:buClr>
                <a:srgbClr val="A8841B"/>
              </a:buClr>
              <a:defRPr/>
            </a:pPr>
            <a:endParaRPr lang="es-MX" sz="1400" dirty="0">
              <a:latin typeface="Calibri" pitchFamily="34" charset="0"/>
            </a:endParaRPr>
          </a:p>
        </p:txBody>
      </p:sp>
      <p:pic>
        <p:nvPicPr>
          <p:cNvPr id="26628" name="Imagen 4"/>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pic>
        <p:nvPicPr>
          <p:cNvPr id="26629" name="Imagen 4"/>
          <p:cNvPicPr>
            <a:picLocks noChangeAspect="1" noChangeArrowheads="1"/>
          </p:cNvPicPr>
          <p:nvPr/>
        </p:nvPicPr>
        <p:blipFill>
          <a:blip r:embed="rId4"/>
          <a:srcRect/>
          <a:stretch>
            <a:fillRect/>
          </a:stretch>
        </p:blipFill>
        <p:spPr bwMode="auto">
          <a:xfrm>
            <a:off x="8029575" y="241300"/>
            <a:ext cx="657225" cy="701675"/>
          </a:xfrm>
          <a:prstGeom prst="rect">
            <a:avLst/>
          </a:prstGeom>
          <a:noFill/>
          <a:ln w="9525">
            <a:noFill/>
            <a:miter lim="800000"/>
            <a:headEnd/>
            <a:tailEnd/>
          </a:ln>
        </p:spPr>
      </p:pic>
      <p:sp>
        <p:nvSpPr>
          <p:cNvPr id="2" name="Rectángulo 1"/>
          <p:cNvSpPr/>
          <p:nvPr/>
        </p:nvSpPr>
        <p:spPr>
          <a:xfrm>
            <a:off x="1001175" y="749483"/>
            <a:ext cx="4364656" cy="584775"/>
          </a:xfrm>
          <a:prstGeom prst="rect">
            <a:avLst/>
          </a:prstGeom>
        </p:spPr>
        <p:txBody>
          <a:bodyPr wrap="none">
            <a:spAutoFit/>
          </a:bodyPr>
          <a:lstStyle/>
          <a:p>
            <a:r>
              <a:rPr lang="es-ES" sz="3200" b="1" dirty="0">
                <a:latin typeface="+mj-lt"/>
              </a:rPr>
              <a:t>Protocolo de aplicación: </a:t>
            </a:r>
            <a:endParaRPr lang="es-MX" sz="3200" dirty="0">
              <a:latin typeface="+mj-lt"/>
            </a:endParaRPr>
          </a:p>
        </p:txBody>
      </p:sp>
      <p:sp>
        <p:nvSpPr>
          <p:cNvPr id="6"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Imagen 4"/>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pic>
        <p:nvPicPr>
          <p:cNvPr id="26629" name="Imagen 4"/>
          <p:cNvPicPr>
            <a:picLocks noChangeAspect="1" noChangeArrowheads="1"/>
          </p:cNvPicPr>
          <p:nvPr/>
        </p:nvPicPr>
        <p:blipFill>
          <a:blip r:embed="rId4"/>
          <a:srcRect/>
          <a:stretch>
            <a:fillRect/>
          </a:stretch>
        </p:blipFill>
        <p:spPr bwMode="auto">
          <a:xfrm>
            <a:off x="8029575" y="241300"/>
            <a:ext cx="657225" cy="701675"/>
          </a:xfrm>
          <a:prstGeom prst="rect">
            <a:avLst/>
          </a:prstGeom>
          <a:noFill/>
          <a:ln w="9525">
            <a:noFill/>
            <a:miter lim="800000"/>
            <a:headEnd/>
            <a:tailEnd/>
          </a:ln>
        </p:spPr>
      </p:pic>
      <p:pic>
        <p:nvPicPr>
          <p:cNvPr id="2" name="Imagen 1"/>
          <p:cNvPicPr>
            <a:picLocks noChangeAspect="1"/>
          </p:cNvPicPr>
          <p:nvPr/>
        </p:nvPicPr>
        <p:blipFill rotWithShape="1">
          <a:blip r:embed="rId5">
            <a:extLst>
              <a:ext uri="{28A0092B-C50C-407E-A947-70E740481C1C}">
                <a14:useLocalDpi xmlns:a14="http://schemas.microsoft.com/office/drawing/2010/main" val="0"/>
              </a:ext>
            </a:extLst>
          </a:blip>
          <a:srcRect b="20684"/>
          <a:stretch/>
        </p:blipFill>
        <p:spPr>
          <a:xfrm>
            <a:off x="2250467" y="241300"/>
            <a:ext cx="4352779" cy="5439508"/>
          </a:xfrm>
          <a:prstGeom prst="rect">
            <a:avLst/>
          </a:prstGeom>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t="86138" b="4127"/>
          <a:stretch/>
        </p:blipFill>
        <p:spPr>
          <a:xfrm>
            <a:off x="2250466" y="5618015"/>
            <a:ext cx="4352779" cy="667657"/>
          </a:xfrm>
          <a:prstGeom prst="rect">
            <a:avLst/>
          </a:prstGeom>
        </p:spPr>
      </p:pic>
      <p:sp>
        <p:nvSpPr>
          <p:cNvPr id="6"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67026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865414" y="1990953"/>
            <a:ext cx="7494815" cy="4555093"/>
          </a:xfrm>
          <a:prstGeom prst="rect">
            <a:avLst/>
          </a:prstGeom>
          <a:noFill/>
          <a:ln w="9525">
            <a:noFill/>
            <a:miter lim="800000"/>
            <a:headEnd/>
            <a:tailEnd/>
          </a:ln>
        </p:spPr>
        <p:txBody>
          <a:bodyPr wrap="square">
            <a:spAutoFit/>
          </a:bodyPr>
          <a:lstStyle/>
          <a:p>
            <a:pPr algn="just">
              <a:buClr>
                <a:srgbClr val="A8841B"/>
              </a:buClr>
              <a:buFont typeface="Wingdings" pitchFamily="2" charset="2"/>
              <a:buChar char="q"/>
              <a:defRPr/>
            </a:pPr>
            <a:r>
              <a:rPr lang="es-MX" sz="1600" dirty="0" smtClean="0"/>
              <a:t> </a:t>
            </a:r>
            <a:r>
              <a:rPr lang="es-MX" sz="1400" dirty="0" err="1"/>
              <a:t>Arronte</a:t>
            </a:r>
            <a:r>
              <a:rPr lang="es-MX" sz="1400" dirty="0"/>
              <a:t> </a:t>
            </a:r>
            <a:r>
              <a:rPr lang="es-MX" sz="1400" dirty="0" smtClean="0"/>
              <a:t>RA, </a:t>
            </a:r>
            <a:r>
              <a:rPr lang="es-MX" sz="1400" dirty="0" err="1" smtClean="0"/>
              <a:t>Beltral</a:t>
            </a:r>
            <a:r>
              <a:rPr lang="es-MX" sz="1400" dirty="0" smtClean="0"/>
              <a:t> NB, Correa ME, </a:t>
            </a:r>
            <a:r>
              <a:rPr lang="es-MX" sz="1400" dirty="0" err="1" smtClean="0"/>
              <a:t>Martinez</a:t>
            </a:r>
            <a:r>
              <a:rPr lang="es-MX" sz="1400" dirty="0" smtClean="0"/>
              <a:t> MM, Mendoza NV, Rosado PJ, </a:t>
            </a:r>
            <a:r>
              <a:rPr lang="es-MX" sz="1400" dirty="0" err="1" smtClean="0"/>
              <a:t>Sanchez</a:t>
            </a:r>
            <a:r>
              <a:rPr lang="es-MX" sz="1400" dirty="0" smtClean="0"/>
              <a:t> RM, Vargas GL, Vélez SF. </a:t>
            </a:r>
            <a:r>
              <a:rPr lang="es-MX" sz="1400" dirty="0"/>
              <a:t>Manual para la evaluación. México, FES Zaragoza, UNAM (2008</a:t>
            </a:r>
            <a:r>
              <a:rPr lang="es-MX" sz="1400" dirty="0" smtClean="0"/>
              <a:t>)</a:t>
            </a:r>
          </a:p>
          <a:p>
            <a:pPr algn="just">
              <a:buClr>
                <a:srgbClr val="A8841B"/>
              </a:buClr>
              <a:defRPr/>
            </a:pPr>
            <a:endParaRPr lang="es-MX" sz="1400" dirty="0" smtClean="0"/>
          </a:p>
          <a:p>
            <a:pPr lvl="0" algn="just">
              <a:buClr>
                <a:srgbClr val="A8841B"/>
              </a:buClr>
              <a:buFont typeface="Wingdings" pitchFamily="2" charset="2"/>
              <a:buChar char="q"/>
              <a:defRPr/>
            </a:pPr>
            <a:r>
              <a:rPr lang="es-MX" sz="1400" dirty="0"/>
              <a:t> </a:t>
            </a:r>
            <a:r>
              <a:rPr lang="es-ES" sz="1400" dirty="0" err="1" smtClean="0">
                <a:cs typeface="Arial" panose="020B0604020202020204" pitchFamily="34" charset="0"/>
              </a:rPr>
              <a:t>Curcio</a:t>
            </a:r>
            <a:r>
              <a:rPr lang="es-ES" sz="1400" dirty="0" smtClean="0">
                <a:cs typeface="Arial" panose="020B0604020202020204" pitchFamily="34" charset="0"/>
              </a:rPr>
              <a:t> </a:t>
            </a:r>
            <a:r>
              <a:rPr lang="es-ES" sz="1400" dirty="0">
                <a:cs typeface="Arial" panose="020B0604020202020204" pitchFamily="34" charset="0"/>
              </a:rPr>
              <a:t>CL, Alvarado BE, </a:t>
            </a:r>
            <a:r>
              <a:rPr lang="es-ES" sz="1400" dirty="0" err="1">
                <a:cs typeface="Arial" panose="020B0604020202020204" pitchFamily="34" charset="0"/>
              </a:rPr>
              <a:t>Gomez</a:t>
            </a:r>
            <a:r>
              <a:rPr lang="es-ES" sz="1400" dirty="0">
                <a:cs typeface="Arial" panose="020B0604020202020204" pitchFamily="34" charset="0"/>
              </a:rPr>
              <a:t> F, Guerra R, </a:t>
            </a:r>
            <a:r>
              <a:rPr lang="es-ES" sz="1400" dirty="0" err="1">
                <a:cs typeface="Arial" panose="020B0604020202020204" pitchFamily="34" charset="0"/>
              </a:rPr>
              <a:t>Guralnik</a:t>
            </a:r>
            <a:r>
              <a:rPr lang="es-ES" sz="1400" dirty="0">
                <a:cs typeface="Arial" panose="020B0604020202020204" pitchFamily="34" charset="0"/>
              </a:rPr>
              <a:t> J, </a:t>
            </a:r>
            <a:r>
              <a:rPr lang="es-ES" sz="1400" dirty="0" err="1">
                <a:cs typeface="Arial" panose="020B0604020202020204" pitchFamily="34" charset="0"/>
              </a:rPr>
              <a:t>Zunzunegui</a:t>
            </a:r>
            <a:r>
              <a:rPr lang="es-ES" sz="1400" dirty="0">
                <a:cs typeface="Arial" panose="020B0604020202020204" pitchFamily="34" charset="0"/>
              </a:rPr>
              <a:t> MV. </a:t>
            </a:r>
            <a:r>
              <a:rPr lang="en-US" sz="1400" dirty="0">
                <a:cs typeface="Arial" panose="020B0604020202020204" pitchFamily="34" charset="0"/>
              </a:rPr>
              <a:t>Life-Space Assessment scale to assess mobility: validation in Latin American older women and men. </a:t>
            </a:r>
            <a:r>
              <a:rPr lang="es-ES" sz="1400" dirty="0" err="1">
                <a:cs typeface="Arial" panose="020B0604020202020204" pitchFamily="34" charset="0"/>
              </a:rPr>
              <a:t>Aging</a:t>
            </a:r>
            <a:r>
              <a:rPr lang="es-ES" sz="1400" dirty="0">
                <a:cs typeface="Arial" panose="020B0604020202020204" pitchFamily="34" charset="0"/>
              </a:rPr>
              <a:t> </a:t>
            </a:r>
            <a:r>
              <a:rPr lang="es-ES" sz="1400" dirty="0" err="1">
                <a:cs typeface="Arial" panose="020B0604020202020204" pitchFamily="34" charset="0"/>
              </a:rPr>
              <a:t>Clin</a:t>
            </a:r>
            <a:r>
              <a:rPr lang="es-ES" sz="1400" dirty="0">
                <a:cs typeface="Arial" panose="020B0604020202020204" pitchFamily="34" charset="0"/>
              </a:rPr>
              <a:t> </a:t>
            </a:r>
            <a:r>
              <a:rPr lang="es-ES" sz="1400" dirty="0" err="1">
                <a:cs typeface="Arial" panose="020B0604020202020204" pitchFamily="34" charset="0"/>
              </a:rPr>
              <a:t>Exp</a:t>
            </a:r>
            <a:r>
              <a:rPr lang="es-ES" sz="1400" dirty="0">
                <a:cs typeface="Arial" panose="020B0604020202020204" pitchFamily="34" charset="0"/>
              </a:rPr>
              <a:t> Res. 2013;25(5):553-560</a:t>
            </a:r>
            <a:r>
              <a:rPr lang="es-ES" sz="1400" dirty="0" smtClean="0">
                <a:cs typeface="Arial" panose="020B0604020202020204" pitchFamily="34" charset="0"/>
              </a:rPr>
              <a:t>.</a:t>
            </a:r>
            <a:endParaRPr lang="es-MX" sz="1400" dirty="0" smtClean="0"/>
          </a:p>
          <a:p>
            <a:pPr algn="just">
              <a:buClr>
                <a:srgbClr val="A8841B"/>
              </a:buClr>
              <a:defRPr/>
            </a:pPr>
            <a:endParaRPr lang="es-MX" sz="1400" dirty="0"/>
          </a:p>
          <a:p>
            <a:pPr algn="just">
              <a:buClr>
                <a:srgbClr val="A8841B"/>
              </a:buClr>
              <a:buFont typeface="Wingdings" pitchFamily="2" charset="2"/>
              <a:buChar char="q"/>
              <a:defRPr/>
            </a:pPr>
            <a:r>
              <a:rPr lang="en-US" sz="1400" dirty="0" smtClean="0">
                <a:cs typeface="Arial" panose="020B0604020202020204" pitchFamily="34" charset="0"/>
              </a:rPr>
              <a:t> D</a:t>
            </a:r>
            <a:r>
              <a:rPr lang="es-MX" sz="1400" dirty="0" err="1" smtClean="0"/>
              <a:t>écada</a:t>
            </a:r>
            <a:r>
              <a:rPr lang="es-MX" sz="1400" dirty="0" smtClean="0"/>
              <a:t> </a:t>
            </a:r>
            <a:r>
              <a:rPr lang="es-MX" sz="1400" dirty="0"/>
              <a:t>del envejecimiento saludable: informe de referencia. </a:t>
            </a:r>
            <a:r>
              <a:rPr lang="en-US" sz="1400" dirty="0" err="1"/>
              <a:t>Resumen</a:t>
            </a:r>
            <a:r>
              <a:rPr lang="en-US" sz="1400" dirty="0"/>
              <a:t> [Decade of healthy ageing: baseline report. </a:t>
            </a:r>
            <a:r>
              <a:rPr lang="es-MX" sz="1400" dirty="0" err="1"/>
              <a:t>Summary</a:t>
            </a:r>
            <a:r>
              <a:rPr lang="es-MX" sz="1400" dirty="0"/>
              <a:t>]. Ginebra: Organización Mundial de la Salud; 2021. </a:t>
            </a:r>
            <a:endParaRPr lang="es-MX" sz="1400" dirty="0" smtClean="0"/>
          </a:p>
          <a:p>
            <a:pPr algn="just">
              <a:buClr>
                <a:srgbClr val="A8841B"/>
              </a:buClr>
              <a:defRPr/>
            </a:pPr>
            <a:endParaRPr lang="es-MX" sz="1400" dirty="0" smtClean="0"/>
          </a:p>
          <a:p>
            <a:pPr algn="just">
              <a:buClr>
                <a:srgbClr val="A8841B"/>
              </a:buClr>
              <a:buFont typeface="Wingdings" pitchFamily="2" charset="2"/>
              <a:buChar char="q"/>
              <a:defRPr/>
            </a:pPr>
            <a:r>
              <a:rPr lang="es-MX" sz="1400" dirty="0"/>
              <a:t> </a:t>
            </a:r>
            <a:r>
              <a:rPr lang="es-MX" sz="1400" dirty="0" err="1" smtClean="0"/>
              <a:t>Dias</a:t>
            </a:r>
            <a:r>
              <a:rPr lang="es-MX" sz="1400" dirty="0" smtClean="0"/>
              <a:t> </a:t>
            </a:r>
            <a:r>
              <a:rPr lang="es-MX" sz="1400" dirty="0"/>
              <a:t>EG, Duarte YAO, Almeida MHM, </a:t>
            </a:r>
            <a:r>
              <a:rPr lang="es-MX" sz="1400" dirty="0" err="1"/>
              <a:t>Lebrão</a:t>
            </a:r>
            <a:r>
              <a:rPr lang="es-MX" sz="1400" dirty="0"/>
              <a:t> ML. </a:t>
            </a:r>
            <a:r>
              <a:rPr lang="es-MX" sz="1400" dirty="0" err="1"/>
              <a:t>Caracterización</a:t>
            </a:r>
            <a:r>
              <a:rPr lang="es-MX" sz="1400" dirty="0"/>
              <a:t> de las actividades avanzadas de la vida diaria (AADL): un estudio de </a:t>
            </a:r>
            <a:r>
              <a:rPr lang="es-MX" sz="1400" dirty="0" err="1"/>
              <a:t>revisión</a:t>
            </a:r>
            <a:r>
              <a:rPr lang="es-MX" sz="1400" dirty="0"/>
              <a:t>. </a:t>
            </a:r>
            <a:r>
              <a:rPr lang="es-MX" sz="1400" dirty="0" err="1"/>
              <a:t>Rev</a:t>
            </a:r>
            <a:r>
              <a:rPr lang="es-MX" sz="1400" dirty="0"/>
              <a:t> Ter </a:t>
            </a:r>
            <a:r>
              <a:rPr lang="es-MX" sz="1400" dirty="0" err="1"/>
              <a:t>Ocup</a:t>
            </a:r>
            <a:r>
              <a:rPr lang="es-MX" sz="1400" dirty="0"/>
              <a:t> 2011; 22:45-51</a:t>
            </a:r>
            <a:r>
              <a:rPr lang="es-MX" sz="1400" dirty="0" smtClean="0"/>
              <a:t>.</a:t>
            </a:r>
          </a:p>
          <a:p>
            <a:pPr algn="just">
              <a:buClr>
                <a:srgbClr val="A8841B"/>
              </a:buClr>
              <a:defRPr/>
            </a:pPr>
            <a:endParaRPr lang="es-MX" sz="1400" dirty="0" smtClean="0"/>
          </a:p>
          <a:p>
            <a:pPr algn="just">
              <a:buClr>
                <a:srgbClr val="A8841B"/>
              </a:buClr>
              <a:buFont typeface="Wingdings" pitchFamily="2" charset="2"/>
              <a:buChar char="q"/>
              <a:defRPr/>
            </a:pPr>
            <a:r>
              <a:rPr lang="es-MX" sz="1400" dirty="0" err="1" smtClean="0"/>
              <a:t>Peel</a:t>
            </a:r>
            <a:r>
              <a:rPr lang="es-MX" sz="1400" dirty="0" smtClean="0"/>
              <a:t> </a:t>
            </a:r>
            <a:r>
              <a:rPr lang="en-US" sz="1400" dirty="0" smtClean="0">
                <a:cs typeface="Arial" panose="020B0604020202020204" pitchFamily="34" charset="0"/>
              </a:rPr>
              <a:t>C</a:t>
            </a:r>
            <a:r>
              <a:rPr lang="en-US" sz="1400" dirty="0">
                <a:cs typeface="Arial" panose="020B0604020202020204" pitchFamily="34" charset="0"/>
              </a:rPr>
              <a:t>, Sawyer Baker P, Roth DL, Brown CJ, </a:t>
            </a:r>
            <a:r>
              <a:rPr lang="en-US" sz="1400" dirty="0" err="1">
                <a:cs typeface="Arial" panose="020B0604020202020204" pitchFamily="34" charset="0"/>
              </a:rPr>
              <a:t>Brodner</a:t>
            </a:r>
            <a:r>
              <a:rPr lang="en-US" sz="1400" dirty="0">
                <a:cs typeface="Arial" panose="020B0604020202020204" pitchFamily="34" charset="0"/>
              </a:rPr>
              <a:t> EV, Allman RM. Assessing mobility in older adults: the UAB Study of Aging Life-Space Assessment. </a:t>
            </a:r>
            <a:r>
              <a:rPr lang="es-ES" sz="1400" dirty="0" err="1">
                <a:cs typeface="Arial" panose="020B0604020202020204" pitchFamily="34" charset="0"/>
              </a:rPr>
              <a:t>Phys</a:t>
            </a:r>
            <a:r>
              <a:rPr lang="es-ES" sz="1400" dirty="0">
                <a:cs typeface="Arial" panose="020B0604020202020204" pitchFamily="34" charset="0"/>
              </a:rPr>
              <a:t> </a:t>
            </a:r>
            <a:r>
              <a:rPr lang="es-ES" sz="1400" dirty="0" err="1">
                <a:cs typeface="Arial" panose="020B0604020202020204" pitchFamily="34" charset="0"/>
              </a:rPr>
              <a:t>Ther</a:t>
            </a:r>
            <a:r>
              <a:rPr lang="es-ES" sz="1400" dirty="0">
                <a:cs typeface="Arial" panose="020B0604020202020204" pitchFamily="34" charset="0"/>
              </a:rPr>
              <a:t>. 2005;85(10):1008-119.</a:t>
            </a:r>
          </a:p>
          <a:p>
            <a:pPr lvl="0" algn="just"/>
            <a:endParaRPr lang="es-ES" sz="1400" dirty="0">
              <a:cs typeface="Arial" panose="020B0604020202020204" pitchFamily="34" charset="0"/>
            </a:endParaRPr>
          </a:p>
          <a:p>
            <a:pPr algn="just">
              <a:buClr>
                <a:srgbClr val="A8841B"/>
              </a:buClr>
              <a:buFont typeface="Wingdings" pitchFamily="2" charset="2"/>
              <a:buChar char="q"/>
              <a:defRPr/>
            </a:pPr>
            <a:endParaRPr lang="es-MX" sz="1400" dirty="0" smtClean="0"/>
          </a:p>
          <a:p>
            <a:pPr algn="just">
              <a:buClr>
                <a:srgbClr val="A8841B"/>
              </a:buClr>
              <a:buFont typeface="Wingdings" pitchFamily="2" charset="2"/>
              <a:buChar char="q"/>
              <a:defRPr/>
            </a:pPr>
            <a:endParaRPr lang="en-US" sz="1200" dirty="0">
              <a:latin typeface="Arial" panose="020B0604020202020204" pitchFamily="34" charset="0"/>
              <a:cs typeface="Arial" panose="020B0604020202020204" pitchFamily="34" charset="0"/>
            </a:endParaRPr>
          </a:p>
          <a:p>
            <a:pPr algn="just">
              <a:buClr>
                <a:srgbClr val="A8841B"/>
              </a:buClr>
              <a:defRPr/>
            </a:pPr>
            <a:endParaRPr lang="es-ES" sz="1200" dirty="0">
              <a:latin typeface="Arial" panose="020B0604020202020204" pitchFamily="34" charset="0"/>
              <a:cs typeface="Arial" panose="020B0604020202020204" pitchFamily="34" charset="0"/>
            </a:endParaRPr>
          </a:p>
          <a:p>
            <a:pPr lvl="0">
              <a:buClr>
                <a:srgbClr val="A8841B"/>
              </a:buClr>
            </a:pPr>
            <a:r>
              <a:rPr lang="es-MX" sz="1200" dirty="0" smtClean="0">
                <a:latin typeface="Arial" panose="020B0604020202020204" pitchFamily="34" charset="0"/>
                <a:cs typeface="Arial" panose="020B0604020202020204" pitchFamily="34" charset="0"/>
              </a:rPr>
              <a:t> </a:t>
            </a:r>
            <a:endParaRPr lang="es-ES" sz="1400" dirty="0">
              <a:latin typeface="Calibri" pitchFamily="34" charset="0"/>
            </a:endParaRPr>
          </a:p>
          <a:p>
            <a:pPr>
              <a:buClr>
                <a:srgbClr val="A8841B"/>
              </a:buClr>
              <a:defRPr/>
            </a:pPr>
            <a:endParaRPr lang="es-MX" sz="1400" dirty="0">
              <a:latin typeface="Calibri" pitchFamily="34" charset="0"/>
            </a:endParaRPr>
          </a:p>
        </p:txBody>
      </p:sp>
      <p:sp>
        <p:nvSpPr>
          <p:cNvPr id="26627" name="Título 1"/>
          <p:cNvSpPr txBox="1">
            <a:spLocks/>
          </p:cNvSpPr>
          <p:nvPr/>
        </p:nvSpPr>
        <p:spPr bwMode="auto">
          <a:xfrm>
            <a:off x="457200" y="692036"/>
            <a:ext cx="8229600" cy="384175"/>
          </a:xfrm>
          <a:prstGeom prst="rect">
            <a:avLst/>
          </a:prstGeom>
          <a:noFill/>
          <a:ln w="9525">
            <a:noFill/>
            <a:miter lim="800000"/>
            <a:headEnd/>
            <a:tailEnd/>
          </a:ln>
        </p:spPr>
        <p:txBody>
          <a:bodyPr/>
          <a:lstStyle/>
          <a:p>
            <a:r>
              <a:rPr lang="es-ES" altLang="es-ES" sz="2400" b="1" dirty="0">
                <a:latin typeface="Calibri" pitchFamily="34" charset="0"/>
              </a:rPr>
              <a:t>Referencias</a:t>
            </a:r>
            <a:endParaRPr lang="es-ES" altLang="es-ES" sz="2400" dirty="0">
              <a:latin typeface="Calibri" pitchFamily="34" charset="0"/>
            </a:endParaRPr>
          </a:p>
        </p:txBody>
      </p:sp>
      <p:pic>
        <p:nvPicPr>
          <p:cNvPr id="26628" name="Imagen 4"/>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pic>
        <p:nvPicPr>
          <p:cNvPr id="26629" name="Imagen 4"/>
          <p:cNvPicPr>
            <a:picLocks noChangeAspect="1" noChangeArrowheads="1"/>
          </p:cNvPicPr>
          <p:nvPr/>
        </p:nvPicPr>
        <p:blipFill>
          <a:blip r:embed="rId4"/>
          <a:srcRect/>
          <a:stretch>
            <a:fillRect/>
          </a:stretch>
        </p:blipFill>
        <p:spPr bwMode="auto">
          <a:xfrm>
            <a:off x="8029575" y="241300"/>
            <a:ext cx="657225" cy="701675"/>
          </a:xfrm>
          <a:prstGeom prst="rect">
            <a:avLst/>
          </a:prstGeom>
          <a:noFill/>
          <a:ln w="9525">
            <a:noFill/>
            <a:miter lim="800000"/>
            <a:headEnd/>
            <a:tailEnd/>
          </a:ln>
        </p:spPr>
      </p:pic>
      <p:sp>
        <p:nvSpPr>
          <p:cNvPr id="6"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00453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41301"/>
            <a:ext cx="8229600" cy="1143000"/>
          </a:xfrm>
        </p:spPr>
        <p:txBody>
          <a:bodyPr>
            <a:normAutofit/>
          </a:bodyPr>
          <a:lstStyle/>
          <a:p>
            <a:pPr eaLnBrk="1" hangingPunct="1"/>
            <a:r>
              <a:rPr lang="es-MX" sz="3200" b="1" dirty="0">
                <a:effectLst>
                  <a:outerShdw blurRad="38100" dist="38100" dir="2700000" algn="tl">
                    <a:srgbClr val="C0C0C0"/>
                  </a:outerShdw>
                </a:effectLst>
                <a:ea typeface="ＭＳ Ｐゴシック" charset="-128"/>
              </a:rPr>
              <a:t>Contenido </a:t>
            </a:r>
          </a:p>
        </p:txBody>
      </p:sp>
      <p:sp>
        <p:nvSpPr>
          <p:cNvPr id="17410" name="Rectangle 3"/>
          <p:cNvSpPr>
            <a:spLocks noGrp="1" noChangeArrowheads="1"/>
          </p:cNvSpPr>
          <p:nvPr>
            <p:ph type="body" idx="1"/>
          </p:nvPr>
        </p:nvSpPr>
        <p:spPr>
          <a:xfrm>
            <a:off x="550863" y="1052053"/>
            <a:ext cx="8135937" cy="4561008"/>
          </a:xfrm>
        </p:spPr>
        <p:txBody>
          <a:bodyPr>
            <a:normAutofit/>
          </a:bodyPr>
          <a:lstStyle/>
          <a:p>
            <a:pPr algn="just" eaLnBrk="1" hangingPunct="1">
              <a:buClr>
                <a:srgbClr val="A8841B"/>
              </a:buClr>
              <a:buSzPct val="110000"/>
              <a:buFont typeface="Wingdings" pitchFamily="2" charset="2"/>
              <a:buChar char="q"/>
            </a:pPr>
            <a:r>
              <a:rPr lang="es-MX" sz="2400" b="1" dirty="0">
                <a:ea typeface="ＭＳ Ｐゴシック" charset="-128"/>
              </a:rPr>
              <a:t>I. </a:t>
            </a:r>
            <a:r>
              <a:rPr lang="es-MX" sz="2400" b="1" dirty="0" smtClean="0">
                <a:ea typeface="ＭＳ Ｐゴシック" charset="-128"/>
              </a:rPr>
              <a:t>   Movilidad</a:t>
            </a:r>
            <a:endParaRPr lang="es-MX" sz="2400" b="1" dirty="0">
              <a:ea typeface="ＭＳ Ｐゴシック" charset="-128"/>
            </a:endParaRPr>
          </a:p>
          <a:p>
            <a:pPr algn="just" eaLnBrk="1" hangingPunct="1">
              <a:buClr>
                <a:srgbClr val="A8841B"/>
              </a:buClr>
              <a:buSzPct val="110000"/>
              <a:buFont typeface="Wingdings" pitchFamily="2" charset="2"/>
              <a:buChar char="q"/>
            </a:pPr>
            <a:r>
              <a:rPr lang="es-MX" sz="2400" b="1" dirty="0">
                <a:ea typeface="ＭＳ Ｐゴシック" charset="-128"/>
              </a:rPr>
              <a:t>II</a:t>
            </a:r>
            <a:r>
              <a:rPr lang="es-MX" sz="2400" b="1" dirty="0" smtClean="0">
                <a:ea typeface="ＭＳ Ｐゴシック" charset="-128"/>
              </a:rPr>
              <a:t>.   Estado funcional</a:t>
            </a:r>
            <a:endParaRPr lang="es-MX" sz="2400" b="1" dirty="0">
              <a:ea typeface="ＭＳ Ｐゴシック" charset="-128"/>
            </a:endParaRPr>
          </a:p>
          <a:p>
            <a:pPr algn="just" eaLnBrk="1" hangingPunct="1">
              <a:buClr>
                <a:srgbClr val="A8841B"/>
              </a:buClr>
              <a:buSzPct val="110000"/>
              <a:buFont typeface="Wingdings" pitchFamily="2" charset="2"/>
              <a:buChar char="q"/>
            </a:pPr>
            <a:r>
              <a:rPr lang="es-ES" sz="2400" b="1" dirty="0">
                <a:ea typeface="ＭＳ Ｐゴシック" charset="-128"/>
              </a:rPr>
              <a:t>III. </a:t>
            </a:r>
            <a:r>
              <a:rPr lang="es-ES" sz="2400" b="1" dirty="0" smtClean="0">
                <a:ea typeface="ＭＳ Ｐゴシック" charset="-128"/>
              </a:rPr>
              <a:t>Instrumentos para evaluar el dominio de movilidad</a:t>
            </a:r>
            <a:endParaRPr lang="es-MX" sz="2400" b="1" dirty="0">
              <a:ea typeface="ＭＳ Ｐゴシック" charset="-128"/>
            </a:endParaRPr>
          </a:p>
          <a:p>
            <a:pPr algn="just" eaLnBrk="1" hangingPunct="1">
              <a:buClr>
                <a:srgbClr val="A8841B"/>
              </a:buClr>
              <a:buSzPct val="110000"/>
              <a:buFont typeface="Wingdings" pitchFamily="2" charset="2"/>
              <a:buChar char="q"/>
            </a:pPr>
            <a:r>
              <a:rPr lang="es-MX" sz="2400" b="1" dirty="0">
                <a:ea typeface="ＭＳ Ｐゴシック" charset="-128"/>
              </a:rPr>
              <a:t>IV. </a:t>
            </a:r>
            <a:r>
              <a:rPr lang="es-MX" sz="2400" b="1" dirty="0" smtClean="0">
                <a:ea typeface="ＭＳ Ｐゴシック" charset="-128"/>
              </a:rPr>
              <a:t>Escala de Lawton y Brody. Actividades instrumentales de la vida diaria</a:t>
            </a:r>
            <a:endParaRPr lang="es-MX" sz="2400" b="1" dirty="0">
              <a:ea typeface="ＭＳ Ｐゴシック" charset="-128"/>
            </a:endParaRPr>
          </a:p>
          <a:p>
            <a:pPr algn="just" eaLnBrk="1" hangingPunct="1">
              <a:buClr>
                <a:srgbClr val="A8841B"/>
              </a:buClr>
              <a:buSzPct val="110000"/>
              <a:buFont typeface="Wingdings" pitchFamily="2" charset="2"/>
              <a:buChar char="q"/>
            </a:pPr>
            <a:r>
              <a:rPr lang="es-MX" sz="2400" b="1" dirty="0">
                <a:ea typeface="ＭＳ Ｐゴシック" charset="-128"/>
              </a:rPr>
              <a:t>V. </a:t>
            </a:r>
            <a:r>
              <a:rPr lang="es-MX" sz="2400" b="1" dirty="0" smtClean="0">
                <a:ea typeface="ＭＳ Ｐゴシック" charset="-128"/>
              </a:rPr>
              <a:t> Actividades avanzadas de la vida diaria </a:t>
            </a:r>
          </a:p>
          <a:p>
            <a:pPr algn="just" eaLnBrk="1" hangingPunct="1">
              <a:buClr>
                <a:srgbClr val="A8841B"/>
              </a:buClr>
              <a:buSzPct val="110000"/>
              <a:buFont typeface="Wingdings" pitchFamily="2" charset="2"/>
              <a:buChar char="q"/>
            </a:pPr>
            <a:r>
              <a:rPr lang="es-MX" sz="2400" b="1" dirty="0" smtClean="0">
                <a:ea typeface="ＭＳ Ｐゴシック" charset="-128"/>
              </a:rPr>
              <a:t>VI. Cuestionario</a:t>
            </a:r>
            <a:r>
              <a:rPr lang="es-ES" sz="2400" b="1" dirty="0" smtClean="0">
                <a:cs typeface="Arial" panose="020B0604020202020204" pitchFamily="34" charset="0"/>
              </a:rPr>
              <a:t> </a:t>
            </a:r>
            <a:r>
              <a:rPr lang="es-ES" sz="2400" b="1" dirty="0">
                <a:cs typeface="Arial" panose="020B0604020202020204" pitchFamily="34" charset="0"/>
              </a:rPr>
              <a:t>para medir el espacio vital de </a:t>
            </a:r>
            <a:r>
              <a:rPr lang="es-ES" sz="2400" b="1" dirty="0" smtClean="0">
                <a:cs typeface="Arial" panose="020B0604020202020204" pitchFamily="34" charset="0"/>
              </a:rPr>
              <a:t>la</a:t>
            </a:r>
          </a:p>
          <a:p>
            <a:pPr marL="0" indent="0" algn="just" eaLnBrk="1" hangingPunct="1">
              <a:buClr>
                <a:srgbClr val="A8841B"/>
              </a:buClr>
              <a:buSzPct val="110000"/>
              <a:buNone/>
            </a:pPr>
            <a:r>
              <a:rPr lang="es-ES" sz="2400" b="1" dirty="0">
                <a:cs typeface="Arial" panose="020B0604020202020204" pitchFamily="34" charset="0"/>
              </a:rPr>
              <a:t> </a:t>
            </a:r>
            <a:r>
              <a:rPr lang="es-ES" sz="2400" b="1" dirty="0" smtClean="0">
                <a:cs typeface="Arial" panose="020B0604020202020204" pitchFamily="34" charset="0"/>
              </a:rPr>
              <a:t>          </a:t>
            </a:r>
            <a:r>
              <a:rPr lang="es-ES" sz="2400" b="1" dirty="0">
                <a:cs typeface="Arial" panose="020B0604020202020204" pitchFamily="34" charset="0"/>
              </a:rPr>
              <a:t>Universidad de Alabama en </a:t>
            </a:r>
            <a:r>
              <a:rPr lang="es-ES" sz="2400" b="1" dirty="0" smtClean="0">
                <a:cs typeface="Arial" panose="020B0604020202020204" pitchFamily="34" charset="0"/>
              </a:rPr>
              <a:t>Birmingham (</a:t>
            </a:r>
            <a:r>
              <a:rPr lang="es-ES" sz="2400" b="1" dirty="0">
                <a:cs typeface="Arial" panose="020B0604020202020204" pitchFamily="34" charset="0"/>
              </a:rPr>
              <a:t>UAB-LSA</a:t>
            </a:r>
            <a:r>
              <a:rPr lang="es-ES" sz="2400" b="1" dirty="0" smtClean="0">
                <a:cs typeface="Arial" panose="020B0604020202020204" pitchFamily="34" charset="0"/>
              </a:rPr>
              <a:t>)</a:t>
            </a:r>
            <a:endParaRPr lang="es-MX" sz="2400" b="1" dirty="0">
              <a:ea typeface="ＭＳ Ｐゴシック" charset="-128"/>
            </a:endParaRPr>
          </a:p>
          <a:p>
            <a:pPr algn="just" eaLnBrk="1" hangingPunct="1">
              <a:buClr>
                <a:srgbClr val="A8841B"/>
              </a:buClr>
              <a:buSzPct val="110000"/>
              <a:buFont typeface="Wingdings" pitchFamily="2" charset="2"/>
              <a:buChar char="q"/>
            </a:pPr>
            <a:r>
              <a:rPr lang="es-MX" sz="2400" b="1" dirty="0" smtClean="0">
                <a:ea typeface="ＭＳ Ｐゴシック" charset="-128"/>
              </a:rPr>
              <a:t>VII. Referencias bibliográficas</a:t>
            </a:r>
            <a:endParaRPr lang="es-ES" sz="2400" b="1" dirty="0">
              <a:ea typeface="ＭＳ Ｐゴシック" charset="-128"/>
            </a:endParaRPr>
          </a:p>
          <a:p>
            <a:pPr algn="just" eaLnBrk="1" hangingPunct="1">
              <a:buClr>
                <a:srgbClr val="A8841B"/>
              </a:buClr>
              <a:buSzPct val="110000"/>
              <a:buNone/>
            </a:pPr>
            <a:endParaRPr lang="es-MX" sz="2400" b="1" dirty="0">
              <a:ea typeface="ＭＳ Ｐゴシック" charset="-128"/>
            </a:endParaRPr>
          </a:p>
          <a:p>
            <a:pPr algn="just" eaLnBrk="1" hangingPunct="1">
              <a:buClr>
                <a:srgbClr val="A8841B"/>
              </a:buClr>
              <a:buSzPct val="110000"/>
              <a:buFont typeface="Wingdings" pitchFamily="2" charset="2"/>
              <a:buChar char="q"/>
            </a:pPr>
            <a:endParaRPr lang="es-MX" sz="2400" b="1" dirty="0">
              <a:ea typeface="ＭＳ Ｐゴシック" charset="-128"/>
            </a:endParaRPr>
          </a:p>
          <a:p>
            <a:pPr algn="just" eaLnBrk="1" hangingPunct="1">
              <a:buClr>
                <a:srgbClr val="A8841B"/>
              </a:buClr>
              <a:buSzPct val="110000"/>
              <a:buFont typeface="Wingdings" pitchFamily="2" charset="2"/>
              <a:buChar char="q"/>
            </a:pPr>
            <a:endParaRPr lang="es-MX" sz="2800" b="1" dirty="0">
              <a:ea typeface="ＭＳ Ｐゴシック" charset="-128"/>
            </a:endParaRPr>
          </a:p>
          <a:p>
            <a:pPr eaLnBrk="1" hangingPunct="1">
              <a:buFont typeface="Arial" pitchFamily="34" charset="0"/>
              <a:buNone/>
            </a:pPr>
            <a:endParaRPr lang="es-MX" sz="2800" dirty="0">
              <a:ea typeface="ＭＳ Ｐゴシック" charset="-128"/>
            </a:endParaRPr>
          </a:p>
          <a:p>
            <a:pPr eaLnBrk="1" hangingPunct="1">
              <a:buClr>
                <a:srgbClr val="800000"/>
              </a:buClr>
              <a:buFont typeface="Arial" pitchFamily="34" charset="0"/>
              <a:buNone/>
            </a:pPr>
            <a:endParaRPr lang="es-MX" sz="2800" dirty="0">
              <a:ea typeface="ＭＳ Ｐゴシック" charset="-128"/>
            </a:endParaRPr>
          </a:p>
          <a:p>
            <a:pPr eaLnBrk="1" hangingPunct="1"/>
            <a:endParaRPr lang="es-MX" sz="2800" dirty="0">
              <a:ea typeface="ＭＳ Ｐゴシック" charset="-128"/>
            </a:endParaRPr>
          </a:p>
        </p:txBody>
      </p:sp>
      <p:pic>
        <p:nvPicPr>
          <p:cNvPr id="4"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8029575" y="241301"/>
            <a:ext cx="657225" cy="701674"/>
          </a:xfrm>
          <a:prstGeom prst="rect">
            <a:avLst/>
          </a:prstGeom>
          <a:noFill/>
          <a:ln>
            <a:noFill/>
          </a:ln>
        </p:spPr>
      </p:pic>
      <p:pic>
        <p:nvPicPr>
          <p:cNvPr id="5" name="Imagen 4"/>
          <p:cNvPicPr>
            <a:picLocks noChangeAspect="1"/>
          </p:cNvPicPr>
          <p:nvPr/>
        </p:nvPicPr>
        <p:blipFill>
          <a:blip r:embed="rId4"/>
          <a:stretch>
            <a:fillRect/>
          </a:stretch>
        </p:blipFill>
        <p:spPr>
          <a:xfrm>
            <a:off x="0" y="6443505"/>
            <a:ext cx="9144000" cy="414495"/>
          </a:xfrm>
          <a:prstGeom prst="rect">
            <a:avLst/>
          </a:prstGeom>
        </p:spPr>
      </p:pic>
      <p:sp>
        <p:nvSpPr>
          <p:cNvPr id="6"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normAutofit/>
          </a:bodyPr>
          <a:lstStyle/>
          <a:p>
            <a:r>
              <a:rPr lang="es-ES" sz="3200" b="1" dirty="0">
                <a:solidFill>
                  <a:srgbClr val="000000"/>
                </a:solidFill>
              </a:rPr>
              <a:t>I. </a:t>
            </a:r>
            <a:r>
              <a:rPr lang="es-ES" sz="3200" b="1" dirty="0" smtClean="0">
                <a:solidFill>
                  <a:srgbClr val="000000"/>
                </a:solidFill>
              </a:rPr>
              <a:t>Movilidad</a:t>
            </a:r>
            <a:endParaRPr lang="es-ES" sz="3200" dirty="0"/>
          </a:p>
        </p:txBody>
      </p:sp>
      <p:sp>
        <p:nvSpPr>
          <p:cNvPr id="11267" name="Marcador de contenido 2"/>
          <p:cNvSpPr>
            <a:spLocks noGrp="1"/>
          </p:cNvSpPr>
          <p:nvPr>
            <p:ph sz="half" idx="1"/>
          </p:nvPr>
        </p:nvSpPr>
        <p:spPr>
          <a:xfrm>
            <a:off x="457199" y="1600201"/>
            <a:ext cx="5061858" cy="3592286"/>
          </a:xfrm>
        </p:spPr>
        <p:txBody>
          <a:bodyPr>
            <a:normAutofit/>
          </a:bodyPr>
          <a:lstStyle/>
          <a:p>
            <a:pPr marL="0" indent="0" algn="just">
              <a:spcBef>
                <a:spcPts val="0"/>
              </a:spcBef>
              <a:buClr>
                <a:srgbClr val="CF7D31"/>
              </a:buClr>
              <a:buFont typeface="Wingdings" pitchFamily="2" charset="2"/>
              <a:buChar char="q"/>
            </a:pPr>
            <a:r>
              <a:rPr lang="es-ES" sz="1900" dirty="0" smtClean="0"/>
              <a:t> Es la capacidad física para desplazarse de un lugar a otro.</a:t>
            </a:r>
          </a:p>
          <a:p>
            <a:pPr marL="0" indent="0" algn="just">
              <a:spcBef>
                <a:spcPts val="0"/>
              </a:spcBef>
              <a:buClr>
                <a:srgbClr val="CF7D31"/>
              </a:buClr>
              <a:buFont typeface="Wingdings" pitchFamily="2" charset="2"/>
              <a:buChar char="q"/>
            </a:pPr>
            <a:r>
              <a:rPr lang="es-ES" sz="1900" dirty="0"/>
              <a:t> </a:t>
            </a:r>
            <a:r>
              <a:rPr lang="es-ES" sz="1900" dirty="0" smtClean="0"/>
              <a:t>Es importante para mantener un envejecimiento saludable</a:t>
            </a:r>
          </a:p>
          <a:p>
            <a:pPr marL="0" indent="0">
              <a:buNone/>
            </a:pPr>
            <a:r>
              <a:rPr lang="es-ES" sz="1900" dirty="0" smtClean="0"/>
              <a:t>		 </a:t>
            </a:r>
            <a:r>
              <a:rPr lang="es-ES" sz="1900" dirty="0" smtClean="0">
                <a:latin typeface="Alef"/>
              </a:rPr>
              <a:t>►</a:t>
            </a:r>
            <a:r>
              <a:rPr lang="es-ES" sz="1900" dirty="0" smtClean="0"/>
              <a:t> </a:t>
            </a:r>
            <a:r>
              <a:rPr lang="es-MX" sz="1900" dirty="0"/>
              <a:t>Satisface necesidades básicas </a:t>
            </a:r>
          </a:p>
          <a:p>
            <a:pPr marL="0" indent="0">
              <a:buNone/>
            </a:pPr>
            <a:r>
              <a:rPr lang="es-MX" sz="1900" dirty="0" smtClean="0"/>
              <a:t>		 </a:t>
            </a:r>
            <a:r>
              <a:rPr lang="es-ES" sz="1900" dirty="0" smtClean="0">
                <a:latin typeface="Alef"/>
              </a:rPr>
              <a:t>► </a:t>
            </a:r>
            <a:r>
              <a:rPr lang="es-MX" sz="1900" dirty="0" smtClean="0"/>
              <a:t>Asegura </a:t>
            </a:r>
            <a:r>
              <a:rPr lang="es-MX" sz="1900" dirty="0"/>
              <a:t>nivel de vida óptimo</a:t>
            </a:r>
          </a:p>
          <a:p>
            <a:pPr marL="0" indent="0">
              <a:buNone/>
            </a:pPr>
            <a:r>
              <a:rPr lang="es-MX" sz="1900" dirty="0" smtClean="0"/>
              <a:t>		</a:t>
            </a:r>
            <a:r>
              <a:rPr lang="es-ES" sz="1900" dirty="0">
                <a:latin typeface="Alef"/>
              </a:rPr>
              <a:t> ► </a:t>
            </a:r>
            <a:r>
              <a:rPr lang="es-MX" sz="1900" dirty="0" smtClean="0"/>
              <a:t>Aprender</a:t>
            </a:r>
            <a:r>
              <a:rPr lang="es-MX" sz="1900" dirty="0"/>
              <a:t>, crecer y tomar </a:t>
            </a:r>
            <a:r>
              <a:rPr lang="es-MX" sz="1900" dirty="0" smtClean="0"/>
              <a:t>decisiones</a:t>
            </a:r>
          </a:p>
          <a:p>
            <a:pPr marL="0" indent="0">
              <a:buNone/>
            </a:pPr>
            <a:r>
              <a:rPr lang="es-MX" sz="1900" dirty="0" smtClean="0"/>
              <a:t>		</a:t>
            </a:r>
            <a:r>
              <a:rPr lang="es-ES" sz="1900" dirty="0">
                <a:latin typeface="Alef"/>
              </a:rPr>
              <a:t> ► </a:t>
            </a:r>
            <a:r>
              <a:rPr lang="es-MX" sz="1900" dirty="0" smtClean="0"/>
              <a:t>Satisface </a:t>
            </a:r>
            <a:r>
              <a:rPr lang="es-MX" sz="1900" dirty="0"/>
              <a:t>necesidades básicas </a:t>
            </a:r>
          </a:p>
          <a:p>
            <a:pPr marL="0" indent="0">
              <a:buNone/>
            </a:pPr>
            <a:r>
              <a:rPr lang="es-MX" sz="1900" dirty="0" smtClean="0"/>
              <a:t>		</a:t>
            </a:r>
            <a:r>
              <a:rPr lang="es-ES" sz="1900" dirty="0">
                <a:latin typeface="Alef"/>
              </a:rPr>
              <a:t> ► </a:t>
            </a:r>
            <a:r>
              <a:rPr lang="es-MX" sz="1900" dirty="0" smtClean="0"/>
              <a:t>Asegura </a:t>
            </a:r>
            <a:r>
              <a:rPr lang="es-MX" sz="1900" dirty="0"/>
              <a:t>nivel de vida óptimo</a:t>
            </a:r>
          </a:p>
          <a:p>
            <a:pPr marL="0" indent="0">
              <a:buNone/>
            </a:pPr>
            <a:r>
              <a:rPr lang="es-MX" sz="1900" dirty="0" smtClean="0"/>
              <a:t>		</a:t>
            </a:r>
            <a:r>
              <a:rPr lang="es-ES" sz="1900" dirty="0">
                <a:latin typeface="Alef"/>
              </a:rPr>
              <a:t> ► </a:t>
            </a:r>
            <a:r>
              <a:rPr lang="es-MX" sz="1900" dirty="0" smtClean="0"/>
              <a:t>Aprender</a:t>
            </a:r>
            <a:r>
              <a:rPr lang="es-MX" sz="1900" dirty="0"/>
              <a:t>, crecer y tomar decisiones</a:t>
            </a:r>
          </a:p>
          <a:p>
            <a:pPr>
              <a:buAutoNum type="arabicParenR"/>
            </a:pPr>
            <a:endParaRPr lang="es-MX" sz="2400" dirty="0"/>
          </a:p>
          <a:p>
            <a:pPr marL="0" indent="0" algn="just">
              <a:spcBef>
                <a:spcPts val="0"/>
              </a:spcBef>
              <a:buClr>
                <a:srgbClr val="CF7D31"/>
              </a:buClr>
              <a:buFont typeface="Wingdings" pitchFamily="2" charset="2"/>
              <a:buChar char="q"/>
            </a:pPr>
            <a:endParaRPr lang="es-MX" sz="2400" dirty="0" smtClean="0"/>
          </a:p>
          <a:p>
            <a:pPr marL="0" indent="0" algn="just">
              <a:buFont typeface="Arial" charset="0"/>
              <a:buNone/>
            </a:pPr>
            <a:endParaRPr lang="es-ES" sz="2400" dirty="0"/>
          </a:p>
        </p:txBody>
      </p:sp>
      <p:pic>
        <p:nvPicPr>
          <p:cNvPr id="11268" name="Imagen 3"/>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sp>
        <p:nvSpPr>
          <p:cNvPr id="5" name="4 CuadroTexto"/>
          <p:cNvSpPr txBox="1"/>
          <p:nvPr/>
        </p:nvSpPr>
        <p:spPr>
          <a:xfrm>
            <a:off x="6127357" y="5539129"/>
            <a:ext cx="989373" cy="307777"/>
          </a:xfrm>
          <a:prstGeom prst="rect">
            <a:avLst/>
          </a:prstGeom>
          <a:noFill/>
        </p:spPr>
        <p:txBody>
          <a:bodyPr wrap="none" rtlCol="0">
            <a:spAutoFit/>
          </a:bodyPr>
          <a:lstStyle/>
          <a:p>
            <a:r>
              <a:rPr lang="en-US" sz="1400" dirty="0" smtClean="0"/>
              <a:t>OMS, 2021</a:t>
            </a:r>
            <a:endParaRPr lang="es-MX" sz="1400" dirty="0"/>
          </a:p>
        </p:txBody>
      </p:sp>
      <p:pic>
        <p:nvPicPr>
          <p:cNvPr id="6"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8029575" y="241301"/>
            <a:ext cx="657225" cy="701674"/>
          </a:xfrm>
          <a:prstGeom prst="rect">
            <a:avLst/>
          </a:prstGeom>
          <a:noFill/>
          <a:ln>
            <a:noFill/>
          </a:ln>
        </p:spPr>
      </p:pic>
      <p:pic>
        <p:nvPicPr>
          <p:cNvPr id="2" name="Imagen 1" descr="Estimulación Cognitiva | Ejercicios prácticos para cada función cognitiva."/>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5747656" y="1894116"/>
            <a:ext cx="3102430" cy="27428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ángulo 3"/>
          <p:cNvSpPr/>
          <p:nvPr/>
        </p:nvSpPr>
        <p:spPr>
          <a:xfrm>
            <a:off x="6448198" y="1894116"/>
            <a:ext cx="1701346" cy="99422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7" name="Imagen 6" descr="&lt;strong&gt;Hombre&lt;/strong&gt; &lt;strong&gt;Caminar&lt;/strong&gt; Sombrero - Imagen gratis en Pixab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4471" y="1223284"/>
            <a:ext cx="1894114" cy="1894114"/>
          </a:xfrm>
          <a:prstGeom prst="rect">
            <a:avLst/>
          </a:prstGeom>
        </p:spPr>
      </p:pic>
      <p:sp>
        <p:nvSpPr>
          <p:cNvPr id="10"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84 Conector recto de flecha"/>
          <p:cNvCxnSpPr/>
          <p:nvPr/>
        </p:nvCxnSpPr>
        <p:spPr>
          <a:xfrm>
            <a:off x="5029995" y="1255857"/>
            <a:ext cx="1357313" cy="1587"/>
          </a:xfrm>
          <a:prstGeom prst="straightConnector1">
            <a:avLst/>
          </a:prstGeom>
          <a:ln w="38100">
            <a:solidFill>
              <a:srgbClr val="001F36"/>
            </a:solidFill>
            <a:tailEnd type="arrow"/>
          </a:ln>
        </p:spPr>
        <p:style>
          <a:lnRef idx="1">
            <a:schemeClr val="accent1"/>
          </a:lnRef>
          <a:fillRef idx="0">
            <a:schemeClr val="accent1"/>
          </a:fillRef>
          <a:effectRef idx="0">
            <a:schemeClr val="accent1"/>
          </a:effectRef>
          <a:fontRef idx="minor">
            <a:schemeClr val="tx1"/>
          </a:fontRef>
        </p:style>
      </p:cxnSp>
      <p:cxnSp>
        <p:nvCxnSpPr>
          <p:cNvPr id="44" name="84 Conector recto de flecha"/>
          <p:cNvCxnSpPr/>
          <p:nvPr/>
        </p:nvCxnSpPr>
        <p:spPr>
          <a:xfrm>
            <a:off x="5029994" y="3386895"/>
            <a:ext cx="1357313" cy="1587"/>
          </a:xfrm>
          <a:prstGeom prst="straightConnector1">
            <a:avLst/>
          </a:prstGeom>
          <a:ln w="38100">
            <a:solidFill>
              <a:srgbClr val="001F36"/>
            </a:solidFill>
            <a:tailEnd type="arrow"/>
          </a:ln>
        </p:spPr>
        <p:style>
          <a:lnRef idx="1">
            <a:schemeClr val="accent1"/>
          </a:lnRef>
          <a:fillRef idx="0">
            <a:schemeClr val="accent1"/>
          </a:fillRef>
          <a:effectRef idx="0">
            <a:schemeClr val="accent1"/>
          </a:effectRef>
          <a:fontRef idx="minor">
            <a:schemeClr val="tx1"/>
          </a:fontRef>
        </p:style>
      </p:cxnSp>
      <p:cxnSp>
        <p:nvCxnSpPr>
          <p:cNvPr id="43" name="84 Conector recto de flecha"/>
          <p:cNvCxnSpPr/>
          <p:nvPr/>
        </p:nvCxnSpPr>
        <p:spPr>
          <a:xfrm>
            <a:off x="4908657" y="5774323"/>
            <a:ext cx="1357313" cy="1587"/>
          </a:xfrm>
          <a:prstGeom prst="straightConnector1">
            <a:avLst/>
          </a:prstGeom>
          <a:ln w="38100">
            <a:solidFill>
              <a:srgbClr val="001F36"/>
            </a:solidFill>
            <a:tailEnd type="arrow"/>
          </a:ln>
        </p:spPr>
        <p:style>
          <a:lnRef idx="1">
            <a:schemeClr val="accent1"/>
          </a:lnRef>
          <a:fillRef idx="0">
            <a:schemeClr val="accent1"/>
          </a:fillRef>
          <a:effectRef idx="0">
            <a:schemeClr val="accent1"/>
          </a:effectRef>
          <a:fontRef idx="minor">
            <a:schemeClr val="tx1"/>
          </a:fontRef>
        </p:style>
      </p:cxnSp>
      <p:cxnSp>
        <p:nvCxnSpPr>
          <p:cNvPr id="40" name="84 Conector recto de flecha"/>
          <p:cNvCxnSpPr/>
          <p:nvPr/>
        </p:nvCxnSpPr>
        <p:spPr>
          <a:xfrm>
            <a:off x="1071561" y="4794478"/>
            <a:ext cx="1357313" cy="1587"/>
          </a:xfrm>
          <a:prstGeom prst="straightConnector1">
            <a:avLst/>
          </a:prstGeom>
          <a:ln w="38100">
            <a:solidFill>
              <a:srgbClr val="001F36"/>
            </a:solidFill>
            <a:tailEnd type="arrow"/>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flipH="1">
            <a:off x="2442204" y="1230045"/>
            <a:ext cx="15960" cy="4512851"/>
          </a:xfrm>
          <a:prstGeom prst="line">
            <a:avLst/>
          </a:prstGeom>
          <a:ln w="38100">
            <a:solidFill>
              <a:srgbClr val="001F36"/>
            </a:solidFill>
          </a:ln>
        </p:spPr>
        <p:style>
          <a:lnRef idx="1">
            <a:schemeClr val="accent1"/>
          </a:lnRef>
          <a:fillRef idx="0">
            <a:schemeClr val="accent1"/>
          </a:fillRef>
          <a:effectRef idx="0">
            <a:schemeClr val="accent1"/>
          </a:effectRef>
          <a:fontRef idx="minor">
            <a:schemeClr val="tx1"/>
          </a:fontRef>
        </p:style>
      </p:cxnSp>
      <p:cxnSp>
        <p:nvCxnSpPr>
          <p:cNvPr id="85" name="84 Conector recto de flecha"/>
          <p:cNvCxnSpPr/>
          <p:nvPr/>
        </p:nvCxnSpPr>
        <p:spPr>
          <a:xfrm>
            <a:off x="2428874" y="5748012"/>
            <a:ext cx="1357313" cy="1587"/>
          </a:xfrm>
          <a:prstGeom prst="straightConnector1">
            <a:avLst/>
          </a:prstGeom>
          <a:ln w="38100">
            <a:solidFill>
              <a:srgbClr val="001F36"/>
            </a:solidFill>
            <a:tailEnd type="arrow"/>
          </a:ln>
        </p:spPr>
        <p:style>
          <a:lnRef idx="1">
            <a:schemeClr val="accent1"/>
          </a:lnRef>
          <a:fillRef idx="0">
            <a:schemeClr val="accent1"/>
          </a:fillRef>
          <a:effectRef idx="0">
            <a:schemeClr val="accent1"/>
          </a:effectRef>
          <a:fontRef idx="minor">
            <a:schemeClr val="tx1"/>
          </a:fontRef>
        </p:style>
      </p:cxnSp>
      <p:sp>
        <p:nvSpPr>
          <p:cNvPr id="13325" name="55 CuadroTexto"/>
          <p:cNvSpPr txBox="1">
            <a:spLocks noChangeArrowheads="1"/>
          </p:cNvSpPr>
          <p:nvPr/>
        </p:nvSpPr>
        <p:spPr bwMode="auto">
          <a:xfrm>
            <a:off x="180888" y="869950"/>
            <a:ext cx="1749425" cy="2246769"/>
          </a:xfrm>
          <a:prstGeom prst="rect">
            <a:avLst/>
          </a:prstGeom>
          <a:solidFill>
            <a:srgbClr val="183961"/>
          </a:solidFill>
          <a:ln w="28575">
            <a:solidFill>
              <a:srgbClr val="A8841B"/>
            </a:solidFill>
            <a:miter lim="800000"/>
            <a:headEnd/>
            <a:tailEnd/>
          </a:ln>
        </p:spPr>
        <p:txBody>
          <a:bodyPr>
            <a:spAutoFit/>
          </a:bodyPr>
          <a:lstStyle/>
          <a:p>
            <a:endParaRPr lang="es-MX" sz="1200" dirty="0">
              <a:solidFill>
                <a:schemeClr val="bg1"/>
              </a:solidFill>
            </a:endParaRPr>
          </a:p>
          <a:p>
            <a:pPr algn="ctr"/>
            <a:r>
              <a:rPr lang="es-MX" sz="2000" b="1" dirty="0">
                <a:solidFill>
                  <a:schemeClr val="bg1"/>
                </a:solidFill>
              </a:rPr>
              <a:t>Es el desempeño de las actividades de la vida diaria</a:t>
            </a:r>
          </a:p>
          <a:p>
            <a:pPr algn="ctr"/>
            <a:endParaRPr lang="es-MX" sz="1600" b="1" dirty="0">
              <a:solidFill>
                <a:prstClr val="black"/>
              </a:solidFill>
            </a:endParaRPr>
          </a:p>
          <a:p>
            <a:endParaRPr lang="es-MX" sz="1200" dirty="0">
              <a:solidFill>
                <a:prstClr val="black"/>
              </a:solidFill>
            </a:endParaRPr>
          </a:p>
        </p:txBody>
      </p:sp>
      <p:sp>
        <p:nvSpPr>
          <p:cNvPr id="13329" name="71 CuadroTexto"/>
          <p:cNvSpPr txBox="1">
            <a:spLocks noChangeArrowheads="1"/>
          </p:cNvSpPr>
          <p:nvPr/>
        </p:nvSpPr>
        <p:spPr bwMode="auto">
          <a:xfrm>
            <a:off x="3832066" y="1057533"/>
            <a:ext cx="1909763" cy="338554"/>
          </a:xfrm>
          <a:prstGeom prst="rect">
            <a:avLst/>
          </a:prstGeom>
          <a:solidFill>
            <a:srgbClr val="A8841B"/>
          </a:solidFill>
          <a:ln w="28575">
            <a:solidFill>
              <a:srgbClr val="153660"/>
            </a:solidFill>
            <a:miter lim="800000"/>
            <a:headEnd/>
            <a:tailEnd/>
          </a:ln>
        </p:spPr>
        <p:txBody>
          <a:bodyPr wrap="square">
            <a:spAutoFit/>
          </a:bodyPr>
          <a:lstStyle/>
          <a:p>
            <a:pPr algn="ctr"/>
            <a:r>
              <a:rPr lang="es-MX" sz="1600" dirty="0">
                <a:solidFill>
                  <a:schemeClr val="bg1"/>
                </a:solidFill>
              </a:rPr>
              <a:t>B</a:t>
            </a:r>
            <a:r>
              <a:rPr lang="es-MX" sz="1600" dirty="0" smtClean="0">
                <a:solidFill>
                  <a:schemeClr val="bg1"/>
                </a:solidFill>
              </a:rPr>
              <a:t>ásicas</a:t>
            </a:r>
            <a:endParaRPr lang="es-MX" sz="1600" b="1" dirty="0">
              <a:solidFill>
                <a:schemeClr val="bg1"/>
              </a:solidFill>
            </a:endParaRPr>
          </a:p>
        </p:txBody>
      </p:sp>
      <p:sp>
        <p:nvSpPr>
          <p:cNvPr id="13330" name="73 CuadroTexto"/>
          <p:cNvSpPr txBox="1">
            <a:spLocks noChangeArrowheads="1"/>
          </p:cNvSpPr>
          <p:nvPr/>
        </p:nvSpPr>
        <p:spPr bwMode="auto">
          <a:xfrm>
            <a:off x="3815477" y="5608281"/>
            <a:ext cx="1893175" cy="338554"/>
          </a:xfrm>
          <a:prstGeom prst="rect">
            <a:avLst/>
          </a:prstGeom>
          <a:solidFill>
            <a:srgbClr val="A8841B"/>
          </a:solidFill>
          <a:ln w="28575">
            <a:solidFill>
              <a:srgbClr val="153660"/>
            </a:solidFill>
            <a:miter lim="800000"/>
            <a:headEnd/>
            <a:tailEnd/>
          </a:ln>
        </p:spPr>
        <p:txBody>
          <a:bodyPr wrap="square">
            <a:spAutoFit/>
          </a:bodyPr>
          <a:lstStyle/>
          <a:p>
            <a:pPr algn="ctr"/>
            <a:r>
              <a:rPr lang="es-MX" sz="1600" dirty="0" smtClean="0">
                <a:solidFill>
                  <a:schemeClr val="bg1"/>
                </a:solidFill>
              </a:rPr>
              <a:t>Avanzadas</a:t>
            </a:r>
            <a:endParaRPr lang="es-MX" sz="1600" b="1" dirty="0">
              <a:solidFill>
                <a:schemeClr val="bg1"/>
              </a:solidFill>
            </a:endParaRPr>
          </a:p>
        </p:txBody>
      </p:sp>
      <p:sp>
        <p:nvSpPr>
          <p:cNvPr id="13336" name="46 CuadroTexto"/>
          <p:cNvSpPr txBox="1">
            <a:spLocks noChangeArrowheads="1"/>
          </p:cNvSpPr>
          <p:nvPr/>
        </p:nvSpPr>
        <p:spPr bwMode="auto">
          <a:xfrm>
            <a:off x="3832066" y="3278919"/>
            <a:ext cx="1909763" cy="338554"/>
          </a:xfrm>
          <a:prstGeom prst="rect">
            <a:avLst/>
          </a:prstGeom>
          <a:solidFill>
            <a:srgbClr val="A8841B"/>
          </a:solidFill>
          <a:ln w="28575">
            <a:solidFill>
              <a:srgbClr val="153660"/>
            </a:solidFill>
            <a:miter lim="800000"/>
            <a:headEnd/>
            <a:tailEnd/>
          </a:ln>
        </p:spPr>
        <p:txBody>
          <a:bodyPr wrap="square">
            <a:spAutoFit/>
          </a:bodyPr>
          <a:lstStyle/>
          <a:p>
            <a:pPr algn="ctr"/>
            <a:r>
              <a:rPr lang="es-MX" sz="1600" dirty="0" smtClean="0">
                <a:solidFill>
                  <a:schemeClr val="bg1"/>
                </a:solidFill>
              </a:rPr>
              <a:t>Instrumentales</a:t>
            </a:r>
            <a:endParaRPr lang="es-MX" sz="1400" b="1" dirty="0">
              <a:solidFill>
                <a:schemeClr val="bg1"/>
              </a:solidFill>
            </a:endParaRPr>
          </a:p>
        </p:txBody>
      </p:sp>
      <p:sp>
        <p:nvSpPr>
          <p:cNvPr id="13337" name="54 CuadroTexto"/>
          <p:cNvSpPr txBox="1">
            <a:spLocks noChangeArrowheads="1"/>
          </p:cNvSpPr>
          <p:nvPr/>
        </p:nvSpPr>
        <p:spPr bwMode="auto">
          <a:xfrm>
            <a:off x="2757753" y="316635"/>
            <a:ext cx="3662792" cy="584775"/>
          </a:xfrm>
          <a:prstGeom prst="rect">
            <a:avLst/>
          </a:prstGeom>
          <a:noFill/>
          <a:ln w="9525">
            <a:noFill/>
            <a:miter lim="800000"/>
            <a:headEnd/>
            <a:tailEnd/>
          </a:ln>
        </p:spPr>
        <p:txBody>
          <a:bodyPr wrap="square">
            <a:spAutoFit/>
          </a:bodyPr>
          <a:lstStyle/>
          <a:p>
            <a:r>
              <a:rPr lang="es-MX" sz="3200" b="1" dirty="0">
                <a:solidFill>
                  <a:prstClr val="black"/>
                </a:solidFill>
                <a:latin typeface="+mj-lt"/>
              </a:rPr>
              <a:t>II. </a:t>
            </a:r>
            <a:r>
              <a:rPr lang="es-MX" sz="3200" b="1" dirty="0" smtClean="0">
                <a:solidFill>
                  <a:prstClr val="black"/>
                </a:solidFill>
                <a:latin typeface="+mj-lt"/>
              </a:rPr>
              <a:t>Estado funcional</a:t>
            </a:r>
            <a:endParaRPr lang="es-MX" sz="3200" b="1" dirty="0">
              <a:solidFill>
                <a:prstClr val="black"/>
              </a:solidFill>
              <a:latin typeface="+mj-lt"/>
            </a:endParaRPr>
          </a:p>
        </p:txBody>
      </p:sp>
      <p:pic>
        <p:nvPicPr>
          <p:cNvPr id="30"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8164513" y="130176"/>
            <a:ext cx="622300" cy="739774"/>
          </a:xfrm>
          <a:prstGeom prst="rect">
            <a:avLst/>
          </a:prstGeom>
          <a:noFill/>
          <a:ln>
            <a:noFill/>
          </a:ln>
        </p:spPr>
      </p:pic>
      <p:sp>
        <p:nvSpPr>
          <p:cNvPr id="31" name="30 CuadroTexto"/>
          <p:cNvSpPr txBox="1"/>
          <p:nvPr/>
        </p:nvSpPr>
        <p:spPr>
          <a:xfrm>
            <a:off x="7665720" y="6082030"/>
            <a:ext cx="1175103" cy="276999"/>
          </a:xfrm>
          <a:prstGeom prst="rect">
            <a:avLst/>
          </a:prstGeom>
          <a:noFill/>
        </p:spPr>
        <p:txBody>
          <a:bodyPr wrap="square" rtlCol="0">
            <a:spAutoFit/>
          </a:bodyPr>
          <a:lstStyle/>
          <a:p>
            <a:r>
              <a:rPr lang="en-US" sz="1200" dirty="0" err="1">
                <a:solidFill>
                  <a:prstClr val="black"/>
                </a:solidFill>
              </a:rPr>
              <a:t>Referencias</a:t>
            </a:r>
            <a:endParaRPr lang="es-MX" sz="1400" dirty="0">
              <a:solidFill>
                <a:prstClr val="black"/>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3825"/>
            <a:ext cx="91440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78 Conector recto"/>
          <p:cNvCxnSpPr>
            <a:endCxn id="13325" idx="2"/>
          </p:cNvCxnSpPr>
          <p:nvPr/>
        </p:nvCxnSpPr>
        <p:spPr>
          <a:xfrm flipV="1">
            <a:off x="1055600" y="3116719"/>
            <a:ext cx="1" cy="1281110"/>
          </a:xfrm>
          <a:prstGeom prst="line">
            <a:avLst/>
          </a:prstGeom>
          <a:ln w="38100">
            <a:solidFill>
              <a:srgbClr val="001F36"/>
            </a:solidFill>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493485" y="4397829"/>
            <a:ext cx="1277257" cy="914400"/>
          </a:xfrm>
          <a:prstGeom prst="rect">
            <a:avLst/>
          </a:prstGeom>
          <a:solidFill>
            <a:srgbClr val="183961"/>
          </a:solidFill>
          <a:ln>
            <a:solidFill>
              <a:srgbClr val="A8841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schemeClr val="bg1"/>
                </a:solidFill>
              </a:rPr>
              <a:t>Actividades</a:t>
            </a:r>
            <a:endParaRPr lang="es-MX" b="1" dirty="0">
              <a:solidFill>
                <a:schemeClr val="bg1"/>
              </a:solidFill>
            </a:endParaRPr>
          </a:p>
        </p:txBody>
      </p:sp>
      <p:sp>
        <p:nvSpPr>
          <p:cNvPr id="32" name="73 CuadroTexto"/>
          <p:cNvSpPr txBox="1">
            <a:spLocks noChangeArrowheads="1"/>
          </p:cNvSpPr>
          <p:nvPr/>
        </p:nvSpPr>
        <p:spPr bwMode="auto">
          <a:xfrm>
            <a:off x="6417706" y="933626"/>
            <a:ext cx="2174751" cy="738664"/>
          </a:xfrm>
          <a:prstGeom prst="rect">
            <a:avLst/>
          </a:prstGeom>
          <a:solidFill>
            <a:srgbClr val="5A460E"/>
          </a:solidFill>
          <a:ln w="28575">
            <a:solidFill>
              <a:srgbClr val="A8841B"/>
            </a:solidFill>
            <a:miter lim="800000"/>
            <a:headEnd/>
            <a:tailEnd/>
          </a:ln>
        </p:spPr>
        <p:txBody>
          <a:bodyPr wrap="square">
            <a:spAutoFit/>
          </a:bodyPr>
          <a:lstStyle/>
          <a:p>
            <a:r>
              <a:rPr lang="es-MX" sz="1400" dirty="0" smtClean="0">
                <a:solidFill>
                  <a:schemeClr val="bg1"/>
                </a:solidFill>
              </a:rPr>
              <a:t>Relacionadas </a:t>
            </a:r>
            <a:r>
              <a:rPr lang="es-MX" sz="1400" dirty="0">
                <a:solidFill>
                  <a:schemeClr val="bg1"/>
                </a:solidFill>
              </a:rPr>
              <a:t>con la </a:t>
            </a:r>
            <a:r>
              <a:rPr lang="es-MX" sz="1400" dirty="0" smtClean="0">
                <a:solidFill>
                  <a:schemeClr val="bg1"/>
                </a:solidFill>
              </a:rPr>
              <a:t>supervivencia (alimentos</a:t>
            </a:r>
            <a:r>
              <a:rPr lang="es-MX" sz="1400" dirty="0">
                <a:solidFill>
                  <a:schemeClr val="bg1"/>
                </a:solidFill>
              </a:rPr>
              <a:t>, higiene, vestido)</a:t>
            </a:r>
          </a:p>
        </p:txBody>
      </p:sp>
      <p:sp>
        <p:nvSpPr>
          <p:cNvPr id="33" name="73 CuadroTexto"/>
          <p:cNvSpPr txBox="1">
            <a:spLocks noChangeArrowheads="1"/>
          </p:cNvSpPr>
          <p:nvPr/>
        </p:nvSpPr>
        <p:spPr bwMode="auto">
          <a:xfrm>
            <a:off x="6420545" y="2894658"/>
            <a:ext cx="2171912" cy="1169551"/>
          </a:xfrm>
          <a:prstGeom prst="rect">
            <a:avLst/>
          </a:prstGeom>
          <a:solidFill>
            <a:srgbClr val="5A460E"/>
          </a:solidFill>
          <a:ln w="28575">
            <a:solidFill>
              <a:srgbClr val="A8841B"/>
            </a:solidFill>
            <a:miter lim="800000"/>
            <a:headEnd/>
            <a:tailEnd/>
          </a:ln>
        </p:spPr>
        <p:txBody>
          <a:bodyPr wrap="square">
            <a:spAutoFit/>
          </a:bodyPr>
          <a:lstStyle/>
          <a:p>
            <a:r>
              <a:rPr lang="es-MX" sz="1400" dirty="0">
                <a:solidFill>
                  <a:schemeClr val="bg1"/>
                </a:solidFill>
              </a:rPr>
              <a:t>I</a:t>
            </a:r>
            <a:r>
              <a:rPr lang="es-MX" sz="1400" dirty="0" smtClean="0">
                <a:solidFill>
                  <a:schemeClr val="bg1"/>
                </a:solidFill>
              </a:rPr>
              <a:t>nvolucran mantenimiento</a:t>
            </a:r>
          </a:p>
          <a:p>
            <a:r>
              <a:rPr lang="es-MX" sz="1400" dirty="0" smtClean="0">
                <a:solidFill>
                  <a:schemeClr val="bg1"/>
                </a:solidFill>
              </a:rPr>
              <a:t>   de la vida en comunidad (</a:t>
            </a:r>
            <a:r>
              <a:rPr lang="es-ES" sz="1400" dirty="0" smtClean="0">
                <a:solidFill>
                  <a:schemeClr val="bg1"/>
                </a:solidFill>
              </a:rPr>
              <a:t>de uso de medios, orientadas al ocio </a:t>
            </a:r>
          </a:p>
          <a:p>
            <a:r>
              <a:rPr lang="es-ES" sz="1400" dirty="0" smtClean="0">
                <a:solidFill>
                  <a:schemeClr val="bg1"/>
                </a:solidFill>
              </a:rPr>
              <a:t>    y de trabajo doméstico</a:t>
            </a:r>
            <a:endParaRPr lang="es-MX" sz="1400" dirty="0">
              <a:solidFill>
                <a:schemeClr val="bg1"/>
              </a:solidFill>
            </a:endParaRPr>
          </a:p>
        </p:txBody>
      </p:sp>
      <p:sp>
        <p:nvSpPr>
          <p:cNvPr id="34" name="73 CuadroTexto"/>
          <p:cNvSpPr txBox="1">
            <a:spLocks noChangeArrowheads="1"/>
          </p:cNvSpPr>
          <p:nvPr/>
        </p:nvSpPr>
        <p:spPr bwMode="auto">
          <a:xfrm>
            <a:off x="6320527" y="4327704"/>
            <a:ext cx="2369107" cy="2031325"/>
          </a:xfrm>
          <a:prstGeom prst="rect">
            <a:avLst/>
          </a:prstGeom>
          <a:solidFill>
            <a:srgbClr val="5A460E"/>
          </a:solidFill>
          <a:ln w="28575">
            <a:solidFill>
              <a:srgbClr val="A8841B"/>
            </a:solidFill>
            <a:miter lim="800000"/>
            <a:headEnd/>
            <a:tailEnd/>
          </a:ln>
        </p:spPr>
        <p:txBody>
          <a:bodyPr wrap="square">
            <a:spAutoFit/>
          </a:bodyPr>
          <a:lstStyle/>
          <a:p>
            <a:r>
              <a:rPr lang="es-MX" sz="1400" dirty="0" smtClean="0">
                <a:solidFill>
                  <a:schemeClr val="bg1"/>
                </a:solidFill>
              </a:rPr>
              <a:t>Más </a:t>
            </a:r>
            <a:r>
              <a:rPr lang="es-MX" sz="1400" dirty="0">
                <a:solidFill>
                  <a:schemeClr val="bg1"/>
                </a:solidFill>
                <a:ea typeface="Times New Roman" panose="02020603050405020304" pitchFamily="18" charset="0"/>
              </a:rPr>
              <a:t>complejas, requieren </a:t>
            </a:r>
            <a:r>
              <a:rPr lang="es-MX" sz="1400" dirty="0" smtClean="0">
                <a:solidFill>
                  <a:schemeClr val="bg1"/>
                </a:solidFill>
                <a:ea typeface="Times New Roman" panose="02020603050405020304" pitchFamily="18" charset="0"/>
              </a:rPr>
              <a:t>niveles altos </a:t>
            </a:r>
            <a:r>
              <a:rPr lang="es-MX" sz="1400" dirty="0">
                <a:solidFill>
                  <a:schemeClr val="bg1"/>
                </a:solidFill>
                <a:ea typeface="Times New Roman" panose="02020603050405020304" pitchFamily="18" charset="0"/>
              </a:rPr>
              <a:t>de funciones cognitivas, </a:t>
            </a:r>
            <a:r>
              <a:rPr lang="es-MX" sz="1400" dirty="0" smtClean="0">
                <a:solidFill>
                  <a:schemeClr val="bg1"/>
                </a:solidFill>
                <a:ea typeface="Times New Roman" panose="02020603050405020304" pitchFamily="18" charset="0"/>
              </a:rPr>
              <a:t>físicas </a:t>
            </a:r>
            <a:r>
              <a:rPr lang="es-MX" sz="1400" dirty="0">
                <a:solidFill>
                  <a:schemeClr val="bg1"/>
                </a:solidFill>
                <a:ea typeface="Times New Roman" panose="02020603050405020304" pitchFamily="18" charset="0"/>
              </a:rPr>
              <a:t>y sociales</a:t>
            </a:r>
            <a:r>
              <a:rPr lang="es-MX" sz="1400" dirty="0" smtClean="0">
                <a:solidFill>
                  <a:schemeClr val="bg1"/>
                </a:solidFill>
                <a:ea typeface="Times New Roman" panose="02020603050405020304" pitchFamily="18" charset="0"/>
              </a:rPr>
              <a:t>, influenciadas </a:t>
            </a:r>
            <a:r>
              <a:rPr lang="es-MX" sz="1400" dirty="0">
                <a:solidFill>
                  <a:schemeClr val="bg1"/>
                </a:solidFill>
                <a:ea typeface="Times New Roman" panose="02020603050405020304" pitchFamily="18" charset="0"/>
              </a:rPr>
              <a:t>por patrones motivacionales y culturales. </a:t>
            </a:r>
          </a:p>
          <a:p>
            <a:r>
              <a:rPr lang="es-MX" sz="1400" dirty="0">
                <a:solidFill>
                  <a:schemeClr val="bg1"/>
                </a:solidFill>
                <a:ea typeface="Times New Roman" panose="02020603050405020304" pitchFamily="18" charset="0"/>
              </a:rPr>
              <a:t>	a) dominios </a:t>
            </a:r>
            <a:r>
              <a:rPr lang="es-MX" sz="1400" dirty="0" err="1">
                <a:solidFill>
                  <a:schemeClr val="bg1"/>
                </a:solidFill>
                <a:ea typeface="Times New Roman" panose="02020603050405020304" pitchFamily="18" charset="0"/>
              </a:rPr>
              <a:t>físicos</a:t>
            </a:r>
            <a:endParaRPr lang="es-MX" sz="1400" dirty="0">
              <a:solidFill>
                <a:schemeClr val="bg1"/>
              </a:solidFill>
              <a:ea typeface="Times New Roman" panose="02020603050405020304" pitchFamily="18" charset="0"/>
            </a:endParaRPr>
          </a:p>
          <a:p>
            <a:r>
              <a:rPr lang="es-MX" sz="1400" dirty="0">
                <a:solidFill>
                  <a:schemeClr val="bg1"/>
                </a:solidFill>
                <a:ea typeface="Times New Roman" panose="02020603050405020304" pitchFamily="18" charset="0"/>
              </a:rPr>
              <a:t>	b) de tiempo libre</a:t>
            </a:r>
          </a:p>
          <a:p>
            <a:r>
              <a:rPr lang="es-MX" sz="1400" dirty="0">
                <a:solidFill>
                  <a:schemeClr val="bg1"/>
                </a:solidFill>
                <a:ea typeface="Times New Roman" panose="02020603050405020304" pitchFamily="18" charset="0"/>
              </a:rPr>
              <a:t>	c) sociales</a:t>
            </a:r>
          </a:p>
          <a:p>
            <a:r>
              <a:rPr lang="es-MX" sz="1400" dirty="0">
                <a:solidFill>
                  <a:schemeClr val="bg1"/>
                </a:solidFill>
                <a:ea typeface="Times New Roman" panose="02020603050405020304" pitchFamily="18" charset="0"/>
              </a:rPr>
              <a:t>	d) productivos</a:t>
            </a:r>
            <a:endParaRPr lang="es-MX" sz="1400" dirty="0">
              <a:solidFill>
                <a:schemeClr val="bg1"/>
              </a:solidFill>
            </a:endParaRPr>
          </a:p>
        </p:txBody>
      </p:sp>
      <p:cxnSp>
        <p:nvCxnSpPr>
          <p:cNvPr id="36" name="84 Conector recto de flecha"/>
          <p:cNvCxnSpPr/>
          <p:nvPr/>
        </p:nvCxnSpPr>
        <p:spPr>
          <a:xfrm>
            <a:off x="2404135" y="3418369"/>
            <a:ext cx="1357313" cy="1587"/>
          </a:xfrm>
          <a:prstGeom prst="straightConnector1">
            <a:avLst/>
          </a:prstGeom>
          <a:ln w="38100">
            <a:solidFill>
              <a:srgbClr val="001F36"/>
            </a:solidFill>
            <a:tailEnd type="arrow"/>
          </a:ln>
        </p:spPr>
        <p:style>
          <a:lnRef idx="1">
            <a:schemeClr val="accent1"/>
          </a:lnRef>
          <a:fillRef idx="0">
            <a:schemeClr val="accent1"/>
          </a:fillRef>
          <a:effectRef idx="0">
            <a:schemeClr val="accent1"/>
          </a:effectRef>
          <a:fontRef idx="minor">
            <a:schemeClr val="tx1"/>
          </a:fontRef>
        </p:style>
      </p:cxnSp>
      <p:cxnSp>
        <p:nvCxnSpPr>
          <p:cNvPr id="37" name="84 Conector recto de flecha"/>
          <p:cNvCxnSpPr/>
          <p:nvPr/>
        </p:nvCxnSpPr>
        <p:spPr>
          <a:xfrm>
            <a:off x="2458164" y="1228458"/>
            <a:ext cx="1357313" cy="1587"/>
          </a:xfrm>
          <a:prstGeom prst="straightConnector1">
            <a:avLst/>
          </a:prstGeom>
          <a:ln w="38100">
            <a:solidFill>
              <a:srgbClr val="001F36"/>
            </a:solidFill>
            <a:tailEnd type="arrow"/>
          </a:ln>
        </p:spPr>
        <p:style>
          <a:lnRef idx="1">
            <a:schemeClr val="accent1"/>
          </a:lnRef>
          <a:fillRef idx="0">
            <a:schemeClr val="accent1"/>
          </a:fillRef>
          <a:effectRef idx="0">
            <a:schemeClr val="accent1"/>
          </a:effectRef>
          <a:fontRef idx="minor">
            <a:schemeClr val="tx1"/>
          </a:fontRef>
        </p:style>
      </p:cxnSp>
      <p:sp>
        <p:nvSpPr>
          <p:cNvPr id="23"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33502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220979" y="807720"/>
            <a:ext cx="8686800" cy="1143000"/>
          </a:xfrm>
        </p:spPr>
        <p:txBody>
          <a:bodyPr>
            <a:normAutofit fontScale="90000"/>
          </a:bodyPr>
          <a:lstStyle/>
          <a:p>
            <a:pPr algn="l"/>
            <a:r>
              <a:rPr lang="es-MX" altLang="es-ES" sz="3200" b="1" dirty="0" smtClean="0"/>
              <a:t>III</a:t>
            </a:r>
            <a:r>
              <a:rPr lang="es-MX" altLang="es-ES" sz="3200" b="1" dirty="0"/>
              <a:t>. </a:t>
            </a:r>
            <a:r>
              <a:rPr lang="es-ES" sz="3200" b="1" dirty="0">
                <a:ea typeface="ＭＳ Ｐゴシック" charset="-128"/>
              </a:rPr>
              <a:t>Instrumentos para </a:t>
            </a:r>
            <a:r>
              <a:rPr lang="es-ES" sz="3200" b="1" dirty="0" smtClean="0">
                <a:ea typeface="ＭＳ Ｐゴシック" charset="-128"/>
              </a:rPr>
              <a:t>evaluar el dominio de </a:t>
            </a:r>
            <a:r>
              <a:rPr lang="es-ES" sz="3200" b="1" dirty="0">
                <a:ea typeface="ＭＳ Ｐゴシック" charset="-128"/>
              </a:rPr>
              <a:t>movilidad</a:t>
            </a:r>
            <a:r>
              <a:rPr lang="es-MX" sz="2000" b="1" dirty="0">
                <a:ea typeface="ＭＳ Ｐゴシック" charset="-128"/>
              </a:rPr>
              <a:t/>
            </a:r>
            <a:br>
              <a:rPr lang="es-MX" sz="2000" b="1" dirty="0">
                <a:ea typeface="ＭＳ Ｐゴシック" charset="-128"/>
              </a:rPr>
            </a:br>
            <a:endParaRPr lang="es-MX" altLang="es-ES" sz="2000" b="1" dirty="0"/>
          </a:p>
        </p:txBody>
      </p:sp>
      <p:pic>
        <p:nvPicPr>
          <p:cNvPr id="16388" name="Imagen 4"/>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pic>
        <p:nvPicPr>
          <p:cNvPr id="16389" name="Imagen 4"/>
          <p:cNvPicPr>
            <a:picLocks noChangeAspect="1" noChangeArrowheads="1"/>
          </p:cNvPicPr>
          <p:nvPr/>
        </p:nvPicPr>
        <p:blipFill>
          <a:blip r:embed="rId4"/>
          <a:srcRect/>
          <a:stretch>
            <a:fillRect/>
          </a:stretch>
        </p:blipFill>
        <p:spPr bwMode="auto">
          <a:xfrm>
            <a:off x="8029575" y="241300"/>
            <a:ext cx="657225" cy="701675"/>
          </a:xfrm>
          <a:prstGeom prst="rect">
            <a:avLst/>
          </a:prstGeom>
          <a:noFill/>
          <a:ln w="9525">
            <a:noFill/>
            <a:miter lim="800000"/>
            <a:headEnd/>
            <a:tailEnd/>
          </a:ln>
        </p:spPr>
      </p:pic>
      <p:sp>
        <p:nvSpPr>
          <p:cNvPr id="16390" name="1 CuadroTexto"/>
          <p:cNvSpPr txBox="1">
            <a:spLocks noChangeArrowheads="1"/>
          </p:cNvSpPr>
          <p:nvPr/>
        </p:nvSpPr>
        <p:spPr bwMode="auto">
          <a:xfrm>
            <a:off x="7431881" y="6120498"/>
            <a:ext cx="1254919" cy="323165"/>
          </a:xfrm>
          <a:prstGeom prst="rect">
            <a:avLst/>
          </a:prstGeom>
          <a:noFill/>
          <a:ln w="9525">
            <a:noFill/>
            <a:miter lim="800000"/>
            <a:headEnd/>
            <a:tailEnd/>
          </a:ln>
        </p:spPr>
        <p:txBody>
          <a:bodyPr wrap="square">
            <a:spAutoFit/>
          </a:bodyPr>
          <a:lstStyle/>
          <a:p>
            <a:r>
              <a:rPr lang="en-US" altLang="es-ES" sz="1500" dirty="0" smtClean="0">
                <a:solidFill>
                  <a:prstClr val="black"/>
                </a:solidFill>
              </a:rPr>
              <a:t>Días 2011</a:t>
            </a:r>
            <a:endParaRPr lang="es-ES" altLang="es-ES" sz="1500" dirty="0">
              <a:solidFill>
                <a:prstClr val="black"/>
              </a:solidFill>
            </a:endParaRPr>
          </a:p>
        </p:txBody>
      </p:sp>
      <p:pic>
        <p:nvPicPr>
          <p:cNvPr id="9" name="8 Marcador de contenido"/>
          <p:cNvPicPr>
            <a:picLocks noGrp="1"/>
          </p:cNvPicPr>
          <p:nvPr>
            <p:ph idx="1"/>
          </p:nvPr>
        </p:nvPicPr>
        <p:blipFill rotWithShape="1">
          <a:blip r:embed="rId5">
            <a:extLst>
              <a:ext uri="{BEBA8EAE-BF5A-486C-A8C5-ECC9F3942E4B}">
                <a14:imgProps xmlns:a14="http://schemas.microsoft.com/office/drawing/2010/main">
                  <a14:imgLayer r:embed="rId6">
                    <a14:imgEffect>
                      <a14:saturation sat="95000"/>
                    </a14:imgEffect>
                  </a14:imgLayer>
                </a14:imgProps>
              </a:ext>
            </a:extLst>
          </a:blip>
          <a:srcRect l="46294" t="27027" r="23667" b="9267"/>
          <a:stretch/>
        </p:blipFill>
        <p:spPr bwMode="auto">
          <a:xfrm>
            <a:off x="5274128" y="1379220"/>
            <a:ext cx="3633651" cy="3987089"/>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457199" y="1958559"/>
            <a:ext cx="3951515" cy="3693319"/>
          </a:xfrm>
          <a:prstGeom prst="rect">
            <a:avLst/>
          </a:prstGeom>
        </p:spPr>
        <p:txBody>
          <a:bodyPr wrap="square">
            <a:spAutoFit/>
          </a:bodyPr>
          <a:lstStyle/>
          <a:p>
            <a:pPr>
              <a:buClr>
                <a:srgbClr val="A8841B"/>
              </a:buClr>
              <a:buSzPct val="110000"/>
              <a:buFont typeface="Wingdings" pitchFamily="2" charset="2"/>
              <a:buChar char="q"/>
            </a:pPr>
            <a:r>
              <a:rPr lang="es-MX" sz="2000" b="1" dirty="0">
                <a:ea typeface="ＭＳ Ｐゴシック" charset="-128"/>
              </a:rPr>
              <a:t> </a:t>
            </a:r>
            <a:r>
              <a:rPr lang="es-MX" sz="2000" dirty="0" smtClean="0">
                <a:ea typeface="Times New Roman" panose="02020603050405020304" pitchFamily="18" charset="0"/>
              </a:rPr>
              <a:t>Índice </a:t>
            </a:r>
            <a:r>
              <a:rPr lang="es-MX" sz="2000" dirty="0">
                <a:ea typeface="Times New Roman" panose="02020603050405020304" pitchFamily="18" charset="0"/>
              </a:rPr>
              <a:t>de Lawton &amp; </a:t>
            </a:r>
            <a:r>
              <a:rPr lang="es-MX" sz="2000" dirty="0" smtClean="0">
                <a:ea typeface="Times New Roman" panose="02020603050405020304" pitchFamily="18" charset="0"/>
              </a:rPr>
              <a:t>Brody</a:t>
            </a:r>
          </a:p>
          <a:p>
            <a:pPr>
              <a:buClr>
                <a:srgbClr val="A8841B"/>
              </a:buClr>
              <a:buSzPct val="110000"/>
            </a:pPr>
            <a:endParaRPr lang="es-MX" sz="2000" dirty="0" smtClean="0">
              <a:ea typeface="Times New Roman" panose="02020603050405020304" pitchFamily="18" charset="0"/>
            </a:endParaRPr>
          </a:p>
          <a:p>
            <a:pPr>
              <a:buClr>
                <a:srgbClr val="A8841B"/>
              </a:buClr>
              <a:buSzPct val="110000"/>
              <a:buFont typeface="Wingdings" pitchFamily="2" charset="2"/>
              <a:buChar char="q"/>
            </a:pPr>
            <a:r>
              <a:rPr lang="es-MX" sz="2000" dirty="0">
                <a:ea typeface="Times New Roman" panose="02020603050405020304" pitchFamily="18" charset="0"/>
              </a:rPr>
              <a:t> </a:t>
            </a:r>
            <a:r>
              <a:rPr lang="es-MX" sz="2000" dirty="0" smtClean="0">
                <a:ea typeface="Times New Roman" panose="02020603050405020304" pitchFamily="18" charset="0"/>
              </a:rPr>
              <a:t>Actividades </a:t>
            </a:r>
            <a:r>
              <a:rPr lang="es-MX" sz="2000" dirty="0">
                <a:ea typeface="Times New Roman" panose="02020603050405020304" pitchFamily="18" charset="0"/>
              </a:rPr>
              <a:t>avanzadas de la vida diaria (modificada</a:t>
            </a:r>
            <a:r>
              <a:rPr lang="es-MX" sz="2000" dirty="0" smtClean="0">
                <a:ea typeface="Times New Roman" panose="02020603050405020304" pitchFamily="18" charset="0"/>
              </a:rPr>
              <a:t>).</a:t>
            </a:r>
          </a:p>
          <a:p>
            <a:pPr>
              <a:buClr>
                <a:srgbClr val="A8841B"/>
              </a:buClr>
              <a:buSzPct val="110000"/>
            </a:pPr>
            <a:endParaRPr lang="es-MX" sz="2000" dirty="0" smtClean="0">
              <a:ea typeface="Times New Roman" panose="02020603050405020304" pitchFamily="18" charset="0"/>
            </a:endParaRPr>
          </a:p>
          <a:p>
            <a:pPr>
              <a:buClr>
                <a:srgbClr val="A8841B"/>
              </a:buClr>
              <a:buSzPct val="110000"/>
              <a:buFont typeface="Wingdings" pitchFamily="2" charset="2"/>
              <a:buChar char="q"/>
            </a:pPr>
            <a:r>
              <a:rPr lang="es-MX" sz="2000" dirty="0">
                <a:ea typeface="Times New Roman" panose="02020603050405020304" pitchFamily="18" charset="0"/>
              </a:rPr>
              <a:t> </a:t>
            </a:r>
            <a:r>
              <a:rPr lang="es-MX" sz="2000" dirty="0" smtClean="0">
                <a:ea typeface="Times New Roman" panose="02020603050405020304" pitchFamily="18" charset="0"/>
              </a:rPr>
              <a:t>Cu</a:t>
            </a:r>
            <a:r>
              <a:rPr lang="es-ES" sz="2000" dirty="0" err="1" smtClean="0">
                <a:cs typeface="Arial" panose="020B0604020202020204" pitchFamily="34" charset="0"/>
              </a:rPr>
              <a:t>estionario</a:t>
            </a:r>
            <a:r>
              <a:rPr lang="es-ES" sz="2000" dirty="0" smtClean="0">
                <a:cs typeface="Arial" panose="020B0604020202020204" pitchFamily="34" charset="0"/>
              </a:rPr>
              <a:t> </a:t>
            </a:r>
            <a:r>
              <a:rPr lang="es-ES" sz="2000" dirty="0">
                <a:cs typeface="Arial" panose="020B0604020202020204" pitchFamily="34" charset="0"/>
              </a:rPr>
              <a:t>para medir el espacio vital de la Universidad de Alabama en Birmingham</a:t>
            </a:r>
            <a:endParaRPr lang="es-MX" sz="2000" dirty="0">
              <a:cs typeface="Arial" panose="020B0604020202020204" pitchFamily="34" charset="0"/>
            </a:endParaRPr>
          </a:p>
          <a:p>
            <a:r>
              <a:rPr lang="es-ES" sz="2000" dirty="0">
                <a:cs typeface="Arial" panose="020B0604020202020204" pitchFamily="34" charset="0"/>
              </a:rPr>
              <a:t>(UAB-LSA)</a:t>
            </a:r>
            <a:endParaRPr lang="es-MX" sz="2000" dirty="0">
              <a:cs typeface="Arial" panose="020B0604020202020204" pitchFamily="34" charset="0"/>
            </a:endParaRPr>
          </a:p>
          <a:p>
            <a:pPr algn="just">
              <a:buClr>
                <a:srgbClr val="A8841B"/>
              </a:buClr>
              <a:buSzPct val="110000"/>
              <a:buFont typeface="Wingdings" pitchFamily="2" charset="2"/>
              <a:buChar char="q"/>
            </a:pPr>
            <a:endParaRPr lang="es-MX" dirty="0">
              <a:ea typeface="ＭＳ Ｐゴシック" charset="-128"/>
            </a:endParaRPr>
          </a:p>
          <a:p>
            <a:pPr>
              <a:buClr>
                <a:srgbClr val="A8841B"/>
              </a:buClr>
              <a:buSzPct val="110000"/>
              <a:buFont typeface="Wingdings" pitchFamily="2" charset="2"/>
              <a:buChar char="q"/>
            </a:pPr>
            <a:endParaRPr lang="es-MX" dirty="0">
              <a:latin typeface="Times New Roman" panose="02020603050405020304" pitchFamily="18" charset="0"/>
              <a:ea typeface="Times New Roman" panose="02020603050405020304" pitchFamily="18" charset="0"/>
            </a:endParaRPr>
          </a:p>
          <a:p>
            <a:pPr algn="just">
              <a:buClr>
                <a:srgbClr val="A8841B"/>
              </a:buClr>
              <a:buSzPct val="110000"/>
              <a:buFont typeface="Wingdings" pitchFamily="2" charset="2"/>
              <a:buChar char="q"/>
            </a:pPr>
            <a:endParaRPr lang="es-MX" b="1" dirty="0">
              <a:ea typeface="ＭＳ Ｐゴシック" charset="-128"/>
            </a:endParaRPr>
          </a:p>
        </p:txBody>
      </p:sp>
      <p:sp>
        <p:nvSpPr>
          <p:cNvPr id="8"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81228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210283" y="551182"/>
            <a:ext cx="7819292" cy="1143000"/>
          </a:xfrm>
        </p:spPr>
        <p:txBody>
          <a:bodyPr>
            <a:normAutofit fontScale="90000"/>
          </a:bodyPr>
          <a:lstStyle/>
          <a:p>
            <a:r>
              <a:rPr lang="es-MX" sz="3600" b="1" dirty="0" smtClean="0">
                <a:ea typeface="ＭＳ Ｐゴシック" charset="-128"/>
              </a:rPr>
              <a:t>IV. </a:t>
            </a:r>
            <a:r>
              <a:rPr lang="es-MX" sz="3600" b="1" dirty="0">
                <a:ea typeface="ＭＳ Ｐゴシック" charset="-128"/>
              </a:rPr>
              <a:t>Actividades instrumentales de la vida </a:t>
            </a:r>
            <a:r>
              <a:rPr lang="es-MX" sz="3600" b="1" dirty="0" smtClean="0">
                <a:ea typeface="ＭＳ Ｐゴシック" charset="-128"/>
              </a:rPr>
              <a:t>diaria</a:t>
            </a:r>
            <a:r>
              <a:rPr lang="es-MX" sz="3600" b="1" dirty="0">
                <a:ea typeface="ＭＳ Ｐゴシック" charset="-128"/>
              </a:rPr>
              <a:t>. </a:t>
            </a:r>
            <a:r>
              <a:rPr lang="es-MX" sz="3600" b="1" dirty="0" smtClean="0">
                <a:ea typeface="ＭＳ Ｐゴシック" charset="-128"/>
              </a:rPr>
              <a:t>(Escala </a:t>
            </a:r>
            <a:r>
              <a:rPr lang="es-MX" sz="3600" b="1" dirty="0">
                <a:ea typeface="ＭＳ Ｐゴシック" charset="-128"/>
              </a:rPr>
              <a:t>de Lawton y </a:t>
            </a:r>
            <a:r>
              <a:rPr lang="es-MX" sz="3600" b="1" dirty="0" smtClean="0">
                <a:ea typeface="ＭＳ Ｐゴシック" charset="-128"/>
              </a:rPr>
              <a:t>Brody)</a:t>
            </a:r>
            <a:r>
              <a:rPr lang="es-ES" sz="2300" b="1" dirty="0">
                <a:solidFill>
                  <a:srgbClr val="000000"/>
                </a:solidFill>
              </a:rPr>
              <a:t/>
            </a:r>
            <a:br>
              <a:rPr lang="es-ES" sz="2300" b="1" dirty="0">
                <a:solidFill>
                  <a:srgbClr val="000000"/>
                </a:solidFill>
              </a:rPr>
            </a:br>
            <a:endParaRPr lang="es-ES" sz="2300" dirty="0"/>
          </a:p>
        </p:txBody>
      </p:sp>
      <p:sp>
        <p:nvSpPr>
          <p:cNvPr id="11267" name="Marcador de contenido 2"/>
          <p:cNvSpPr>
            <a:spLocks noGrp="1"/>
          </p:cNvSpPr>
          <p:nvPr>
            <p:ph idx="1"/>
          </p:nvPr>
        </p:nvSpPr>
        <p:spPr>
          <a:xfrm>
            <a:off x="457200" y="1568196"/>
            <a:ext cx="8229600" cy="3636265"/>
          </a:xfrm>
        </p:spPr>
        <p:txBody>
          <a:bodyPr>
            <a:normAutofit fontScale="77500" lnSpcReduction="20000"/>
          </a:bodyPr>
          <a:lstStyle/>
          <a:p>
            <a:pPr algn="just">
              <a:spcBef>
                <a:spcPts val="0"/>
              </a:spcBef>
              <a:buClr>
                <a:srgbClr val="CF7D31"/>
              </a:buClr>
              <a:buFont typeface="Wingdings" panose="05000000000000000000" pitchFamily="2" charset="2"/>
              <a:buChar char="q"/>
            </a:pPr>
            <a:r>
              <a:rPr lang="es-ES" sz="2400" dirty="0">
                <a:solidFill>
                  <a:srgbClr val="000000"/>
                </a:solidFill>
              </a:rPr>
              <a:t> </a:t>
            </a:r>
            <a:r>
              <a:rPr lang="es-ES" sz="2400" b="1" dirty="0">
                <a:ea typeface="Arial MT"/>
                <a:cs typeface="Arial MT"/>
              </a:rPr>
              <a:t>Objetivo: </a:t>
            </a:r>
            <a:r>
              <a:rPr lang="es-ES" sz="2400" dirty="0">
                <a:ea typeface="Arial MT"/>
                <a:cs typeface="Arial MT"/>
              </a:rPr>
              <a:t>Evaluar y monitorizar la capacidad de la persona para llevar a cabo actividades instrumentales de la vida diaria (AIVD) que le garantizan la independencia física y social</a:t>
            </a:r>
            <a:r>
              <a:rPr lang="es-ES" sz="2400" dirty="0" smtClean="0">
                <a:ea typeface="Arial MT"/>
                <a:cs typeface="Arial MT"/>
              </a:rPr>
              <a:t>.</a:t>
            </a:r>
          </a:p>
          <a:p>
            <a:pPr algn="just">
              <a:spcBef>
                <a:spcPts val="0"/>
              </a:spcBef>
              <a:buClr>
                <a:srgbClr val="CF7D31"/>
              </a:buClr>
              <a:buFont typeface="Wingdings" panose="05000000000000000000" pitchFamily="2" charset="2"/>
              <a:buChar char="q"/>
            </a:pPr>
            <a:r>
              <a:rPr lang="es-ES" sz="2400" b="1" dirty="0" smtClean="0">
                <a:ea typeface="Arial MT"/>
                <a:cs typeface="Arial MT"/>
              </a:rPr>
              <a:t>Características</a:t>
            </a:r>
            <a:r>
              <a:rPr lang="es-ES" sz="2400" b="1" dirty="0">
                <a:ea typeface="Arial MT"/>
                <a:cs typeface="Arial MT"/>
              </a:rPr>
              <a:t>: </a:t>
            </a:r>
            <a:r>
              <a:rPr lang="es-ES" sz="2400" dirty="0">
                <a:ea typeface="Arial MT"/>
                <a:cs typeface="Arial MT"/>
              </a:rPr>
              <a:t>Es un cuestionario evalúa la capacidad de 7 AIVD, uso de teléfono y del transporte, realizar compras, preparar alimentos, realizar quehaceres del hogar, manejo de su medicación y del dinero</a:t>
            </a:r>
            <a:r>
              <a:rPr lang="es-ES" sz="2400" dirty="0" smtClean="0">
                <a:ea typeface="Arial MT"/>
                <a:cs typeface="Arial MT"/>
              </a:rPr>
              <a:t>.</a:t>
            </a:r>
          </a:p>
          <a:p>
            <a:pPr algn="just">
              <a:spcBef>
                <a:spcPts val="0"/>
              </a:spcBef>
              <a:buClr>
                <a:srgbClr val="CF7D31"/>
              </a:buClr>
              <a:buFont typeface="Wingdings" panose="05000000000000000000" pitchFamily="2" charset="2"/>
              <a:buChar char="q"/>
            </a:pPr>
            <a:r>
              <a:rPr lang="es-ES" sz="2400" b="1" dirty="0" smtClean="0">
                <a:ea typeface="Arial MT"/>
                <a:cs typeface="Arial MT"/>
              </a:rPr>
              <a:t>Estructura</a:t>
            </a:r>
            <a:r>
              <a:rPr lang="es-ES" sz="2400" b="1" dirty="0">
                <a:ea typeface="Arial MT"/>
                <a:cs typeface="Arial MT"/>
              </a:rPr>
              <a:t>: </a:t>
            </a:r>
            <a:r>
              <a:rPr lang="es-ES" sz="2400" dirty="0">
                <a:ea typeface="Arial MT"/>
                <a:cs typeface="Arial MT"/>
              </a:rPr>
              <a:t>El cuestionario está conformado por 7 apartados, cada uno de ellos contiene 3 opciones de respuesta. </a:t>
            </a:r>
            <a:endParaRPr lang="es-ES" sz="2400" dirty="0" smtClean="0">
              <a:ea typeface="Arial MT"/>
              <a:cs typeface="Arial MT"/>
            </a:endParaRPr>
          </a:p>
          <a:p>
            <a:pPr lvl="1" algn="just">
              <a:spcBef>
                <a:spcPts val="0"/>
              </a:spcBef>
              <a:buClr>
                <a:srgbClr val="CF7D31"/>
              </a:buClr>
              <a:buFont typeface="Wingdings" panose="05000000000000000000" pitchFamily="2" charset="2"/>
              <a:buChar char="q"/>
            </a:pPr>
            <a:r>
              <a:rPr lang="es-ES" sz="2000" dirty="0" smtClean="0">
                <a:ea typeface="Arial MT"/>
                <a:cs typeface="Arial MT"/>
              </a:rPr>
              <a:t>Independiente </a:t>
            </a:r>
            <a:r>
              <a:rPr lang="es-ES" sz="2000" dirty="0">
                <a:ea typeface="Arial MT"/>
                <a:cs typeface="Arial MT"/>
              </a:rPr>
              <a:t>= </a:t>
            </a:r>
            <a:r>
              <a:rPr lang="es-ES" sz="2000" dirty="0" smtClean="0">
                <a:ea typeface="Arial MT"/>
                <a:cs typeface="Arial MT"/>
              </a:rPr>
              <a:t>3</a:t>
            </a:r>
          </a:p>
          <a:p>
            <a:pPr lvl="1" algn="just">
              <a:spcBef>
                <a:spcPts val="0"/>
              </a:spcBef>
              <a:buClr>
                <a:srgbClr val="CF7D31"/>
              </a:buClr>
              <a:buFont typeface="Wingdings" panose="05000000000000000000" pitchFamily="2" charset="2"/>
              <a:buChar char="q"/>
            </a:pPr>
            <a:r>
              <a:rPr lang="es-ES" sz="2000" dirty="0" smtClean="0">
                <a:ea typeface="Arial MT"/>
                <a:cs typeface="Arial MT"/>
              </a:rPr>
              <a:t>Con </a:t>
            </a:r>
            <a:r>
              <a:rPr lang="es-ES" sz="2000" dirty="0">
                <a:ea typeface="Arial MT"/>
                <a:cs typeface="Arial MT"/>
              </a:rPr>
              <a:t>asistencia = </a:t>
            </a:r>
            <a:r>
              <a:rPr lang="es-ES" sz="2000" dirty="0" smtClean="0">
                <a:ea typeface="Arial MT"/>
                <a:cs typeface="Arial MT"/>
              </a:rPr>
              <a:t>2</a:t>
            </a:r>
          </a:p>
          <a:p>
            <a:pPr lvl="1" algn="just">
              <a:spcBef>
                <a:spcPts val="0"/>
              </a:spcBef>
              <a:buClr>
                <a:srgbClr val="CF7D31"/>
              </a:buClr>
              <a:buFont typeface="Wingdings" panose="05000000000000000000" pitchFamily="2" charset="2"/>
              <a:buChar char="q"/>
            </a:pPr>
            <a:r>
              <a:rPr lang="es-ES" sz="2000" dirty="0" smtClean="0">
                <a:ea typeface="Arial MT"/>
                <a:cs typeface="Arial MT"/>
              </a:rPr>
              <a:t>Dependiente </a:t>
            </a:r>
            <a:r>
              <a:rPr lang="es-ES" sz="2000" dirty="0">
                <a:ea typeface="Arial MT"/>
                <a:cs typeface="Arial MT"/>
              </a:rPr>
              <a:t>= </a:t>
            </a:r>
            <a:r>
              <a:rPr lang="es-ES" sz="2000" dirty="0" smtClean="0">
                <a:ea typeface="Arial MT"/>
                <a:cs typeface="Arial MT"/>
              </a:rPr>
              <a:t>1</a:t>
            </a:r>
          </a:p>
          <a:p>
            <a:pPr algn="just">
              <a:spcBef>
                <a:spcPts val="0"/>
              </a:spcBef>
              <a:buClr>
                <a:srgbClr val="CF7D31"/>
              </a:buClr>
              <a:buFont typeface="Wingdings" panose="05000000000000000000" pitchFamily="2" charset="2"/>
              <a:buChar char="q"/>
            </a:pPr>
            <a:r>
              <a:rPr lang="es-ES" sz="2400" b="1" dirty="0" smtClean="0">
                <a:ea typeface="Arial MT"/>
                <a:cs typeface="Arial MT"/>
              </a:rPr>
              <a:t>Tiempo </a:t>
            </a:r>
            <a:r>
              <a:rPr lang="es-ES" sz="2400" b="1" dirty="0">
                <a:ea typeface="Arial MT"/>
                <a:cs typeface="Arial MT"/>
              </a:rPr>
              <a:t>aproximado de aplicación: </a:t>
            </a:r>
            <a:r>
              <a:rPr lang="es-ES" sz="2400" dirty="0">
                <a:ea typeface="Arial MT"/>
                <a:cs typeface="Arial MT"/>
              </a:rPr>
              <a:t>10 minutos</a:t>
            </a:r>
            <a:r>
              <a:rPr lang="es-ES" sz="2400" dirty="0" smtClean="0">
                <a:ea typeface="Arial MT"/>
                <a:cs typeface="Arial MT"/>
              </a:rPr>
              <a:t>.</a:t>
            </a:r>
          </a:p>
          <a:p>
            <a:pPr algn="just">
              <a:spcBef>
                <a:spcPts val="0"/>
              </a:spcBef>
              <a:buClr>
                <a:srgbClr val="CF7D31"/>
              </a:buClr>
              <a:buFont typeface="Wingdings" panose="05000000000000000000" pitchFamily="2" charset="2"/>
              <a:buChar char="q"/>
            </a:pPr>
            <a:r>
              <a:rPr lang="es-ES" sz="2400" b="1" dirty="0" smtClean="0">
                <a:ea typeface="Arial MT"/>
                <a:cs typeface="Arial MT"/>
              </a:rPr>
              <a:t>Material </a:t>
            </a:r>
            <a:r>
              <a:rPr lang="es-ES" sz="2400" b="1" dirty="0">
                <a:ea typeface="Arial MT"/>
                <a:cs typeface="Arial MT"/>
              </a:rPr>
              <a:t>requerido: </a:t>
            </a:r>
            <a:r>
              <a:rPr lang="es-ES" sz="2400" dirty="0">
                <a:ea typeface="Arial MT"/>
                <a:cs typeface="Arial MT"/>
              </a:rPr>
              <a:t>Cuestionario y lápiz</a:t>
            </a:r>
            <a:r>
              <a:rPr lang="es-ES" sz="2400" dirty="0" smtClean="0">
                <a:ea typeface="Arial MT"/>
                <a:cs typeface="Arial MT"/>
              </a:rPr>
              <a:t>.</a:t>
            </a:r>
          </a:p>
          <a:p>
            <a:pPr algn="just">
              <a:spcBef>
                <a:spcPts val="0"/>
              </a:spcBef>
              <a:buClr>
                <a:srgbClr val="CF7D31"/>
              </a:buClr>
              <a:buFont typeface="Wingdings" panose="05000000000000000000" pitchFamily="2" charset="2"/>
              <a:buChar char="q"/>
            </a:pPr>
            <a:r>
              <a:rPr lang="es-ES" sz="2400" b="1" dirty="0" smtClean="0">
                <a:ea typeface="Arial MT"/>
                <a:cs typeface="Arial MT"/>
              </a:rPr>
              <a:t>Espacio </a:t>
            </a:r>
            <a:r>
              <a:rPr lang="es-ES" sz="2400" b="1" dirty="0">
                <a:ea typeface="Arial MT"/>
                <a:cs typeface="Arial MT"/>
              </a:rPr>
              <a:t>físico recomendado: </a:t>
            </a:r>
            <a:r>
              <a:rPr lang="es-ES" sz="2400" dirty="0">
                <a:ea typeface="Arial MT"/>
                <a:cs typeface="Arial MT"/>
              </a:rPr>
              <a:t>No se requiere de un espacio privado para su aplicación. </a:t>
            </a:r>
            <a:endParaRPr lang="es-MX" sz="2400" dirty="0">
              <a:ea typeface="Arial MT"/>
              <a:cs typeface="Arial MT"/>
            </a:endParaRPr>
          </a:p>
          <a:p>
            <a:pPr marL="0" indent="0" algn="just">
              <a:spcBef>
                <a:spcPts val="0"/>
              </a:spcBef>
              <a:buClr>
                <a:srgbClr val="CF7D31"/>
              </a:buClr>
              <a:buNone/>
            </a:pPr>
            <a:endParaRPr lang="es-ES" sz="2400" dirty="0">
              <a:solidFill>
                <a:srgbClr val="000000"/>
              </a:solidFill>
            </a:endParaRPr>
          </a:p>
          <a:p>
            <a:pPr marL="0" indent="0" algn="just">
              <a:buFont typeface="Arial" charset="0"/>
              <a:buNone/>
            </a:pPr>
            <a:endParaRPr lang="es-ES" sz="2400" dirty="0"/>
          </a:p>
        </p:txBody>
      </p:sp>
      <p:pic>
        <p:nvPicPr>
          <p:cNvPr id="11268" name="Imagen 3"/>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sp>
        <p:nvSpPr>
          <p:cNvPr id="5" name="4 CuadroTexto"/>
          <p:cNvSpPr txBox="1"/>
          <p:nvPr/>
        </p:nvSpPr>
        <p:spPr>
          <a:xfrm>
            <a:off x="7626096" y="5776473"/>
            <a:ext cx="1237775" cy="307777"/>
          </a:xfrm>
          <a:prstGeom prst="rect">
            <a:avLst/>
          </a:prstGeom>
          <a:noFill/>
        </p:spPr>
        <p:txBody>
          <a:bodyPr wrap="none" rtlCol="0">
            <a:spAutoFit/>
          </a:bodyPr>
          <a:lstStyle/>
          <a:p>
            <a:r>
              <a:rPr lang="en-US" sz="1400" dirty="0" err="1" smtClean="0">
                <a:solidFill>
                  <a:prstClr val="black"/>
                </a:solidFill>
              </a:rPr>
              <a:t>Arronte</a:t>
            </a:r>
            <a:r>
              <a:rPr lang="en-US" sz="1400" dirty="0" smtClean="0">
                <a:solidFill>
                  <a:prstClr val="black"/>
                </a:solidFill>
              </a:rPr>
              <a:t>, 2008 </a:t>
            </a:r>
            <a:endParaRPr lang="es-MX" sz="1400" dirty="0">
              <a:solidFill>
                <a:prstClr val="black"/>
              </a:solidFill>
            </a:endParaRPr>
          </a:p>
        </p:txBody>
      </p:sp>
      <p:pic>
        <p:nvPicPr>
          <p:cNvPr id="6"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2629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normAutofit/>
          </a:bodyPr>
          <a:lstStyle/>
          <a:p>
            <a:pPr algn="l"/>
            <a:r>
              <a:rPr lang="es-ES" sz="3200" b="1" dirty="0"/>
              <a:t>Protocolo de aplicación: </a:t>
            </a:r>
            <a:r>
              <a:rPr lang="es-ES" sz="3200" dirty="0"/>
              <a:t> </a:t>
            </a:r>
            <a:r>
              <a:rPr lang="es-ES" sz="2400" dirty="0"/>
              <a:t/>
            </a:r>
            <a:br>
              <a:rPr lang="es-ES" sz="2400" dirty="0"/>
            </a:br>
            <a:endParaRPr lang="es-ES" sz="2200" dirty="0"/>
          </a:p>
        </p:txBody>
      </p:sp>
      <p:sp>
        <p:nvSpPr>
          <p:cNvPr id="11267" name="Marcador de contenido 2"/>
          <p:cNvSpPr>
            <a:spLocks noGrp="1"/>
          </p:cNvSpPr>
          <p:nvPr>
            <p:ph sz="half" idx="1"/>
          </p:nvPr>
        </p:nvSpPr>
        <p:spPr>
          <a:xfrm>
            <a:off x="310243" y="1285990"/>
            <a:ext cx="4038600" cy="4840173"/>
          </a:xfrm>
        </p:spPr>
        <p:txBody>
          <a:bodyPr>
            <a:normAutofit fontScale="40000" lnSpcReduction="20000"/>
          </a:bodyPr>
          <a:lstStyle/>
          <a:p>
            <a:pPr marL="0" indent="0" algn="just">
              <a:spcBef>
                <a:spcPts val="0"/>
              </a:spcBef>
              <a:buClr>
                <a:srgbClr val="CF7D31"/>
              </a:buClr>
              <a:buFont typeface="Wingdings" pitchFamily="2" charset="2"/>
              <a:buChar char="q"/>
            </a:pPr>
            <a:r>
              <a:rPr lang="es-ES" sz="2900" b="1" dirty="0" smtClean="0"/>
              <a:t> </a:t>
            </a:r>
            <a:r>
              <a:rPr lang="es-ES" sz="3500" dirty="0" smtClean="0"/>
              <a:t>Explique a la persona el objetivo </a:t>
            </a:r>
            <a:r>
              <a:rPr lang="es-ES" sz="3500" dirty="0"/>
              <a:t>y relevancia del cuestionario</a:t>
            </a:r>
            <a:endParaRPr lang="es-ES" sz="3500" dirty="0" smtClean="0"/>
          </a:p>
          <a:p>
            <a:pPr marL="0" lvl="0" indent="0" algn="just">
              <a:spcBef>
                <a:spcPts val="0"/>
              </a:spcBef>
              <a:buClr>
                <a:srgbClr val="CF7D31"/>
              </a:buClr>
              <a:buFont typeface="Wingdings" pitchFamily="2" charset="2"/>
              <a:buChar char="q"/>
            </a:pPr>
            <a:r>
              <a:rPr lang="es-ES" sz="3500" b="1" dirty="0" smtClean="0"/>
              <a:t> </a:t>
            </a:r>
            <a:r>
              <a:rPr lang="es-ES" sz="3500" dirty="0" smtClean="0"/>
              <a:t>Especifíquele </a:t>
            </a:r>
            <a:r>
              <a:rPr lang="es-ES" sz="3500" dirty="0"/>
              <a:t>el número de preguntas que tiene el cuestionario y el tiempo aproximado de su aplicación.</a:t>
            </a:r>
            <a:endParaRPr lang="es-MX" sz="3500" dirty="0"/>
          </a:p>
          <a:p>
            <a:pPr marL="0" indent="0" algn="just">
              <a:spcBef>
                <a:spcPts val="0"/>
              </a:spcBef>
              <a:buClr>
                <a:srgbClr val="CF7D31"/>
              </a:buClr>
              <a:buFont typeface="Wingdings" pitchFamily="2" charset="2"/>
              <a:buChar char="q"/>
            </a:pPr>
            <a:r>
              <a:rPr lang="es-ES" sz="3500" b="1" dirty="0" smtClean="0"/>
              <a:t> </a:t>
            </a:r>
            <a:r>
              <a:rPr lang="es-ES" sz="3500" b="1" dirty="0"/>
              <a:t>A</a:t>
            </a:r>
            <a:r>
              <a:rPr lang="es-ES" sz="3500" dirty="0" smtClean="0"/>
              <a:t>segúrese </a:t>
            </a:r>
            <a:r>
              <a:rPr lang="es-ES" sz="3500" dirty="0"/>
              <a:t>de que la persona no tiene problemas auditivos o cognitivos severos que le impidan escuchar o comprender las preguntas</a:t>
            </a:r>
            <a:r>
              <a:rPr lang="es-ES" sz="3500" dirty="0" smtClean="0"/>
              <a:t>.</a:t>
            </a:r>
          </a:p>
          <a:p>
            <a:pPr marL="0" indent="0" algn="just">
              <a:spcBef>
                <a:spcPts val="0"/>
              </a:spcBef>
              <a:buClr>
                <a:srgbClr val="CF7D31"/>
              </a:buClr>
              <a:buFont typeface="Wingdings" pitchFamily="2" charset="2"/>
              <a:buChar char="q"/>
            </a:pPr>
            <a:r>
              <a:rPr lang="es-ES" sz="3500" dirty="0" smtClean="0"/>
              <a:t> Preferentemente </a:t>
            </a:r>
            <a:r>
              <a:rPr lang="es-ES" sz="3500" dirty="0"/>
              <a:t>aplique el cuestionario sin la presencia de familiares. </a:t>
            </a:r>
            <a:endParaRPr lang="es-ES" sz="3500" dirty="0" smtClean="0"/>
          </a:p>
          <a:p>
            <a:pPr marL="0" indent="0" algn="just">
              <a:spcBef>
                <a:spcPts val="0"/>
              </a:spcBef>
              <a:buClr>
                <a:srgbClr val="CF7D31"/>
              </a:buClr>
              <a:buFont typeface="Wingdings" pitchFamily="2" charset="2"/>
              <a:buChar char="q"/>
            </a:pPr>
            <a:r>
              <a:rPr lang="es-ES" sz="3500" dirty="0" smtClean="0"/>
              <a:t>Si la </a:t>
            </a:r>
            <a:r>
              <a:rPr lang="es-ES" sz="3500" dirty="0"/>
              <a:t>persona no puede responder el cuestionario, las respuestas las podrá emitir el cuidador primario, lo cual deberá especificarse en el apartado de observaciones</a:t>
            </a:r>
            <a:r>
              <a:rPr lang="es-ES" sz="3500" dirty="0" smtClean="0"/>
              <a:t>.</a:t>
            </a:r>
          </a:p>
          <a:p>
            <a:pPr marL="0" indent="0" algn="just">
              <a:spcBef>
                <a:spcPts val="0"/>
              </a:spcBef>
              <a:buClr>
                <a:srgbClr val="CF7D31"/>
              </a:buClr>
              <a:buFont typeface="Wingdings" pitchFamily="2" charset="2"/>
              <a:buChar char="q"/>
            </a:pPr>
            <a:r>
              <a:rPr lang="es-ES" sz="3500" dirty="0" smtClean="0"/>
              <a:t>Debe </a:t>
            </a:r>
            <a:r>
              <a:rPr lang="es-ES" sz="3500" dirty="0"/>
              <a:t>considerar la escolaridad de la persona para utilizar el lenguaje apropiado, podrá hacer la pregunta de manera diferente a lo establecido en el cuestionario, siempre y cuando usted esté seguro(a) de que no está cambiando el sentido y objetivo de la pregunta. Si tiene alguna duda corrobórelo con el supervisor</a:t>
            </a:r>
            <a:r>
              <a:rPr lang="es-ES" sz="3500" dirty="0" smtClean="0"/>
              <a:t>.</a:t>
            </a:r>
          </a:p>
          <a:p>
            <a:pPr marL="0" indent="0" algn="just">
              <a:spcBef>
                <a:spcPts val="0"/>
              </a:spcBef>
              <a:buClr>
                <a:srgbClr val="CF7D31"/>
              </a:buClr>
              <a:buFont typeface="Wingdings" pitchFamily="2" charset="2"/>
              <a:buChar char="q"/>
            </a:pPr>
            <a:r>
              <a:rPr lang="es-ES" sz="3500" dirty="0" smtClean="0"/>
              <a:t>Pregúntele </a:t>
            </a:r>
            <a:r>
              <a:rPr lang="es-ES" sz="3500" dirty="0"/>
              <a:t>su nombre, la edad, anote el sexo y la fecha de aplicación. Proceda a aplicarlo</a:t>
            </a:r>
            <a:r>
              <a:rPr lang="es-ES" sz="3500" dirty="0" smtClean="0"/>
              <a:t>.</a:t>
            </a:r>
          </a:p>
          <a:p>
            <a:pPr marL="0" indent="0" algn="just">
              <a:spcBef>
                <a:spcPts val="0"/>
              </a:spcBef>
              <a:buClr>
                <a:srgbClr val="CF7D31"/>
              </a:buClr>
              <a:buFont typeface="Wingdings" pitchFamily="2" charset="2"/>
              <a:buChar char="q"/>
            </a:pPr>
            <a:r>
              <a:rPr lang="es-ES" sz="3500" dirty="0" smtClean="0"/>
              <a:t>De tiempo </a:t>
            </a:r>
            <a:r>
              <a:rPr lang="es-ES" sz="3500" dirty="0"/>
              <a:t>suficiente para responder a cada una de las preguntas</a:t>
            </a:r>
            <a:r>
              <a:rPr lang="es-ES" sz="3500" dirty="0" smtClean="0"/>
              <a:t>.</a:t>
            </a:r>
          </a:p>
          <a:p>
            <a:pPr marL="0" indent="0" algn="just">
              <a:spcBef>
                <a:spcPts val="0"/>
              </a:spcBef>
              <a:buClr>
                <a:srgbClr val="CF7D31"/>
              </a:buClr>
              <a:buFont typeface="Wingdings" pitchFamily="2" charset="2"/>
              <a:buChar char="q"/>
            </a:pPr>
            <a:endParaRPr lang="es-MX" sz="2400" dirty="0"/>
          </a:p>
          <a:p>
            <a:pPr marL="0" indent="0" algn="just">
              <a:spcBef>
                <a:spcPts val="0"/>
              </a:spcBef>
              <a:buClr>
                <a:srgbClr val="CF7D31"/>
              </a:buClr>
              <a:buFont typeface="Wingdings" pitchFamily="2" charset="2"/>
              <a:buChar char="q"/>
            </a:pPr>
            <a:endParaRPr lang="es-ES" sz="2300" b="1" dirty="0" smtClean="0"/>
          </a:p>
          <a:p>
            <a:pPr marL="0" indent="0" algn="just">
              <a:buFont typeface="Arial" charset="0"/>
              <a:buNone/>
            </a:pPr>
            <a:endParaRPr lang="es-ES" sz="2400" dirty="0"/>
          </a:p>
        </p:txBody>
      </p:sp>
      <p:sp>
        <p:nvSpPr>
          <p:cNvPr id="2" name="Marcador de contenido 1"/>
          <p:cNvSpPr>
            <a:spLocks noGrp="1"/>
          </p:cNvSpPr>
          <p:nvPr>
            <p:ph sz="half" idx="2"/>
          </p:nvPr>
        </p:nvSpPr>
        <p:spPr>
          <a:xfrm>
            <a:off x="4653429" y="1318647"/>
            <a:ext cx="4038600" cy="3253353"/>
          </a:xfrm>
        </p:spPr>
        <p:txBody>
          <a:bodyPr>
            <a:normAutofit fontScale="40000" lnSpcReduction="20000"/>
          </a:bodyPr>
          <a:lstStyle/>
          <a:p>
            <a:pPr marL="0" indent="0" algn="just">
              <a:spcBef>
                <a:spcPts val="0"/>
              </a:spcBef>
              <a:buClr>
                <a:srgbClr val="CF7D31"/>
              </a:buClr>
              <a:buFont typeface="Wingdings" pitchFamily="2" charset="2"/>
              <a:buChar char="q"/>
            </a:pPr>
            <a:r>
              <a:rPr lang="es-ES" sz="3500" dirty="0"/>
              <a:t>Si nota alguna duda o vacilación en la respuesta, vuelva a plantearla, aclarando los términos no comprendidos, para asegurarse que la respuesta sea la correcta.</a:t>
            </a:r>
          </a:p>
          <a:p>
            <a:pPr marL="0" indent="0" algn="just">
              <a:spcBef>
                <a:spcPts val="0"/>
              </a:spcBef>
              <a:buClr>
                <a:srgbClr val="CF7D31"/>
              </a:buClr>
              <a:buFont typeface="Wingdings" pitchFamily="2" charset="2"/>
              <a:buChar char="q"/>
            </a:pPr>
            <a:r>
              <a:rPr lang="es-ES" sz="3500" dirty="0"/>
              <a:t>El instrumento debe ser llenado en su totalidad, revisado por el evaluador y el supervisor y ambos deben anotar su nombre en el espacio correspondiente.</a:t>
            </a:r>
            <a:endParaRPr lang="es-MX" sz="3500" dirty="0"/>
          </a:p>
          <a:p>
            <a:pPr marL="0" indent="0" algn="just">
              <a:spcBef>
                <a:spcPts val="0"/>
              </a:spcBef>
              <a:buClr>
                <a:srgbClr val="CF7D31"/>
              </a:buClr>
              <a:buFont typeface="Wingdings" pitchFamily="2" charset="2"/>
              <a:buChar char="q"/>
            </a:pPr>
            <a:r>
              <a:rPr lang="es-ES" sz="3500" b="1" dirty="0" smtClean="0"/>
              <a:t> </a:t>
            </a:r>
            <a:r>
              <a:rPr lang="es-ES" sz="3500" dirty="0"/>
              <a:t>P</a:t>
            </a:r>
            <a:r>
              <a:rPr lang="es-ES" sz="3500" dirty="0" smtClean="0"/>
              <a:t>regúntele </a:t>
            </a:r>
            <a:r>
              <a:rPr lang="es-ES" sz="3500" dirty="0"/>
              <a:t>su nombre, la edad, anote el sexo y la fecha de aplicación. Proceda a aplicarlo</a:t>
            </a:r>
            <a:r>
              <a:rPr lang="es-ES" sz="3500" dirty="0" smtClean="0"/>
              <a:t>.</a:t>
            </a:r>
          </a:p>
          <a:p>
            <a:pPr marL="0" indent="0" algn="just">
              <a:spcBef>
                <a:spcPts val="0"/>
              </a:spcBef>
              <a:buClr>
                <a:srgbClr val="CF7D31"/>
              </a:buClr>
              <a:buNone/>
            </a:pPr>
            <a:endParaRPr lang="es-ES" sz="3500" dirty="0" smtClean="0"/>
          </a:p>
          <a:p>
            <a:pPr marL="0" indent="0" algn="just">
              <a:spcBef>
                <a:spcPts val="0"/>
              </a:spcBef>
              <a:buClr>
                <a:srgbClr val="CF7D31"/>
              </a:buClr>
              <a:buFont typeface="Wingdings" pitchFamily="2" charset="2"/>
              <a:buChar char="q"/>
            </a:pPr>
            <a:r>
              <a:rPr lang="es-ES" sz="3500" b="1" dirty="0" smtClean="0"/>
              <a:t>Escala </a:t>
            </a:r>
            <a:r>
              <a:rPr lang="es-ES" sz="3500" b="1" dirty="0"/>
              <a:t>de evaluación: </a:t>
            </a:r>
            <a:r>
              <a:rPr lang="es-ES" sz="3500" dirty="0"/>
              <a:t>El instrumento tiene dos opciones de calificación, una de tipo descriptivo, en la que se debe especificar la(s) actividad(es) en la que el individuo es capaz de realizarlo en forma independiente, con asistencia o es dependiente para dicha actividad, así mismo se obtiene un puntaje mínimo de 7 y máximo de 21</a:t>
            </a:r>
            <a:endParaRPr lang="es-MX" sz="3500" dirty="0"/>
          </a:p>
          <a:p>
            <a:pPr marL="0" indent="0" algn="just">
              <a:spcBef>
                <a:spcPts val="0"/>
              </a:spcBef>
              <a:buClr>
                <a:srgbClr val="CF7D31"/>
              </a:buClr>
              <a:buFont typeface="Wingdings" pitchFamily="2" charset="2"/>
              <a:buChar char="q"/>
            </a:pPr>
            <a:endParaRPr lang="es-ES" dirty="0"/>
          </a:p>
          <a:p>
            <a:pPr marL="0" indent="0" algn="just">
              <a:spcBef>
                <a:spcPts val="0"/>
              </a:spcBef>
              <a:buClr>
                <a:srgbClr val="CF7D31"/>
              </a:buClr>
              <a:buNone/>
            </a:pPr>
            <a:endParaRPr lang="es-ES" b="1" dirty="0"/>
          </a:p>
          <a:p>
            <a:pPr marL="0" indent="0">
              <a:buNone/>
            </a:pPr>
            <a:endParaRPr lang="es-MX" dirty="0"/>
          </a:p>
        </p:txBody>
      </p:sp>
      <p:pic>
        <p:nvPicPr>
          <p:cNvPr id="11268" name="Imagen 3"/>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pic>
        <p:nvPicPr>
          <p:cNvPr id="6"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8029575" y="241301"/>
            <a:ext cx="657225" cy="701674"/>
          </a:xfrm>
          <a:prstGeom prst="rect">
            <a:avLst/>
          </a:prstGeom>
          <a:noFill/>
          <a:ln>
            <a:noFill/>
          </a:ln>
        </p:spPr>
      </p:pic>
      <p:sp>
        <p:nvSpPr>
          <p:cNvPr id="8" name="4 CuadroTexto">
            <a:extLst>
              <a:ext uri="{FF2B5EF4-FFF2-40B4-BE49-F238E27FC236}">
                <a16:creationId xmlns:a16="http://schemas.microsoft.com/office/drawing/2014/main" xmlns="" id="{2499B55D-1055-424B-A63A-78151D61208F}"/>
              </a:ext>
            </a:extLst>
          </p:cNvPr>
          <p:cNvSpPr txBox="1"/>
          <p:nvPr/>
        </p:nvSpPr>
        <p:spPr>
          <a:xfrm>
            <a:off x="7626096" y="5776473"/>
            <a:ext cx="224742" cy="307777"/>
          </a:xfrm>
          <a:prstGeom prst="rect">
            <a:avLst/>
          </a:prstGeom>
          <a:noFill/>
        </p:spPr>
        <p:txBody>
          <a:bodyPr wrap="none" rtlCol="0">
            <a:spAutoFit/>
          </a:bodyPr>
          <a:lstStyle/>
          <a:p>
            <a:r>
              <a:rPr lang="en-US" sz="1400" dirty="0" smtClean="0">
                <a:solidFill>
                  <a:prstClr val="black"/>
                </a:solidFill>
              </a:rPr>
              <a:t> </a:t>
            </a:r>
            <a:endParaRPr lang="es-MX" sz="1400" dirty="0">
              <a:solidFill>
                <a:prstClr val="black"/>
              </a:solidFill>
            </a:endParaRPr>
          </a:p>
        </p:txBody>
      </p:sp>
      <p:sp>
        <p:nvSpPr>
          <p:cNvPr id="9"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16892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4294967295"/>
          </p:nvPr>
        </p:nvSpPr>
        <p:spPr>
          <a:xfrm>
            <a:off x="5105400" y="1319213"/>
            <a:ext cx="4038600" cy="3252787"/>
          </a:xfrm>
        </p:spPr>
        <p:txBody>
          <a:bodyPr>
            <a:normAutofit/>
          </a:bodyPr>
          <a:lstStyle/>
          <a:p>
            <a:pPr marL="0" indent="0" algn="just">
              <a:spcBef>
                <a:spcPts val="0"/>
              </a:spcBef>
              <a:buClr>
                <a:srgbClr val="CF7D31"/>
              </a:buClr>
              <a:buFont typeface="Wingdings" pitchFamily="2" charset="2"/>
              <a:buChar char="q"/>
            </a:pPr>
            <a:endParaRPr lang="es-ES" dirty="0"/>
          </a:p>
          <a:p>
            <a:pPr marL="0" indent="0" algn="just">
              <a:spcBef>
                <a:spcPts val="0"/>
              </a:spcBef>
              <a:buClr>
                <a:srgbClr val="CF7D31"/>
              </a:buClr>
              <a:buNone/>
            </a:pPr>
            <a:endParaRPr lang="es-ES" b="1" dirty="0"/>
          </a:p>
          <a:p>
            <a:pPr marL="0" indent="0">
              <a:buNone/>
            </a:pPr>
            <a:endParaRPr lang="es-MX" dirty="0"/>
          </a:p>
        </p:txBody>
      </p:sp>
      <p:pic>
        <p:nvPicPr>
          <p:cNvPr id="11268" name="Imagen 3"/>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pic>
        <p:nvPicPr>
          <p:cNvPr id="6"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8029575" y="241301"/>
            <a:ext cx="657225" cy="701674"/>
          </a:xfrm>
          <a:prstGeom prst="rect">
            <a:avLst/>
          </a:prstGeom>
          <a:noFill/>
          <a:ln>
            <a:noFill/>
          </a:ln>
        </p:spPr>
      </p:pic>
      <p:sp>
        <p:nvSpPr>
          <p:cNvPr id="8" name="4 CuadroTexto">
            <a:extLst>
              <a:ext uri="{FF2B5EF4-FFF2-40B4-BE49-F238E27FC236}">
                <a16:creationId xmlns:a16="http://schemas.microsoft.com/office/drawing/2014/main" xmlns="" id="{2499B55D-1055-424B-A63A-78151D61208F}"/>
              </a:ext>
            </a:extLst>
          </p:cNvPr>
          <p:cNvSpPr txBox="1"/>
          <p:nvPr/>
        </p:nvSpPr>
        <p:spPr>
          <a:xfrm>
            <a:off x="7626096" y="5776473"/>
            <a:ext cx="224742" cy="307777"/>
          </a:xfrm>
          <a:prstGeom prst="rect">
            <a:avLst/>
          </a:prstGeom>
          <a:noFill/>
        </p:spPr>
        <p:txBody>
          <a:bodyPr wrap="none" rtlCol="0">
            <a:spAutoFit/>
          </a:bodyPr>
          <a:lstStyle/>
          <a:p>
            <a:r>
              <a:rPr lang="en-US" sz="1400" dirty="0" smtClean="0">
                <a:solidFill>
                  <a:prstClr val="black"/>
                </a:solidFill>
              </a:rPr>
              <a:t> </a:t>
            </a:r>
            <a:endParaRPr lang="es-MX" sz="1400" dirty="0">
              <a:solidFill>
                <a:prstClr val="black"/>
              </a:solidFill>
            </a:endParaRPr>
          </a:p>
        </p:txBody>
      </p:sp>
      <p:pic>
        <p:nvPicPr>
          <p:cNvPr id="9" name="Imagen 8"/>
          <p:cNvPicPr>
            <a:picLocks noChangeAspect="1"/>
          </p:cNvPicPr>
          <p:nvPr/>
        </p:nvPicPr>
        <p:blipFill>
          <a:blip r:embed="rId5"/>
          <a:stretch>
            <a:fillRect/>
          </a:stretch>
        </p:blipFill>
        <p:spPr>
          <a:xfrm>
            <a:off x="542925" y="942975"/>
            <a:ext cx="8058150" cy="5308066"/>
          </a:xfrm>
          <a:prstGeom prst="rect">
            <a:avLst/>
          </a:prstGeom>
        </p:spPr>
      </p:pic>
      <p:sp>
        <p:nvSpPr>
          <p:cNvPr id="7"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09238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457200" y="730320"/>
            <a:ext cx="8229600" cy="965899"/>
          </a:xfrm>
        </p:spPr>
        <p:txBody>
          <a:bodyPr>
            <a:normAutofit fontScale="90000"/>
          </a:bodyPr>
          <a:lstStyle/>
          <a:p>
            <a:pPr algn="l"/>
            <a:r>
              <a:rPr lang="es-MX" sz="3200" b="1" dirty="0">
                <a:ea typeface="ＭＳ Ｐゴシック" charset="-128"/>
              </a:rPr>
              <a:t>V.  </a:t>
            </a:r>
            <a:r>
              <a:rPr lang="es-MX" sz="3200" b="1" dirty="0" smtClean="0">
                <a:ea typeface="ＭＳ Ｐゴシック" charset="-128"/>
              </a:rPr>
              <a:t>Escala de actividades </a:t>
            </a:r>
            <a:r>
              <a:rPr lang="es-MX" sz="3200" b="1" dirty="0">
                <a:ea typeface="ＭＳ Ｐゴシック" charset="-128"/>
              </a:rPr>
              <a:t>avanzadas de </a:t>
            </a:r>
            <a:r>
              <a:rPr lang="es-MX" sz="3200" b="1" dirty="0" smtClean="0">
                <a:ea typeface="ＭＳ Ｐゴシック" charset="-128"/>
              </a:rPr>
              <a:t>la</a:t>
            </a:r>
            <a:r>
              <a:rPr lang="es-MX" sz="3200" b="1" dirty="0">
                <a:ea typeface="ＭＳ Ｐゴシック" charset="-128"/>
              </a:rPr>
              <a:t> </a:t>
            </a:r>
            <a:r>
              <a:rPr lang="es-MX" sz="3200" b="1" dirty="0" smtClean="0">
                <a:ea typeface="ＭＳ Ｐゴシック" charset="-128"/>
              </a:rPr>
              <a:t>vida </a:t>
            </a:r>
            <a:r>
              <a:rPr lang="es-MX" sz="3200" b="1" dirty="0">
                <a:ea typeface="ＭＳ Ｐゴシック" charset="-128"/>
              </a:rPr>
              <a:t>diaria</a:t>
            </a:r>
            <a:r>
              <a:rPr lang="es-MX" sz="2000" b="1" dirty="0">
                <a:ea typeface="ＭＳ Ｐゴシック" charset="-128"/>
              </a:rPr>
              <a:t/>
            </a:r>
            <a:br>
              <a:rPr lang="es-MX" sz="2000" b="1" dirty="0">
                <a:ea typeface="ＭＳ Ｐゴシック" charset="-128"/>
              </a:rPr>
            </a:br>
            <a:endParaRPr lang="es-ES" sz="2200" dirty="0"/>
          </a:p>
        </p:txBody>
      </p:sp>
      <p:sp>
        <p:nvSpPr>
          <p:cNvPr id="11267" name="Marcador de contenido 2"/>
          <p:cNvSpPr>
            <a:spLocks noGrp="1"/>
          </p:cNvSpPr>
          <p:nvPr>
            <p:ph idx="1"/>
          </p:nvPr>
        </p:nvSpPr>
        <p:spPr>
          <a:xfrm>
            <a:off x="457200" y="1691491"/>
            <a:ext cx="8229600" cy="4522839"/>
          </a:xfrm>
        </p:spPr>
        <p:txBody>
          <a:bodyPr>
            <a:normAutofit fontScale="85000" lnSpcReduction="10000"/>
          </a:bodyPr>
          <a:lstStyle/>
          <a:p>
            <a:pPr marL="0" indent="0" algn="just">
              <a:spcBef>
                <a:spcPts val="0"/>
              </a:spcBef>
              <a:buClr>
                <a:srgbClr val="CF7D31"/>
              </a:buClr>
              <a:buNone/>
            </a:pPr>
            <a:endParaRPr lang="es-ES" sz="2000" dirty="0"/>
          </a:p>
          <a:p>
            <a:pPr marL="0" indent="0" algn="just">
              <a:spcBef>
                <a:spcPts val="0"/>
              </a:spcBef>
              <a:buClr>
                <a:srgbClr val="CF7D31"/>
              </a:buClr>
              <a:buFont typeface="Wingdings" pitchFamily="2" charset="2"/>
              <a:buChar char="q"/>
            </a:pPr>
            <a:r>
              <a:rPr lang="es-ES" sz="2300" b="1" dirty="0" smtClean="0"/>
              <a:t>  </a:t>
            </a:r>
            <a:r>
              <a:rPr lang="es-MX" sz="2400" b="1" dirty="0" smtClean="0"/>
              <a:t>Objetivo</a:t>
            </a:r>
            <a:r>
              <a:rPr lang="es-MX" sz="2400" b="1" dirty="0"/>
              <a:t>:</a:t>
            </a:r>
            <a:r>
              <a:rPr lang="es-MX" sz="2400" dirty="0"/>
              <a:t> </a:t>
            </a:r>
            <a:r>
              <a:rPr lang="es-ES_tradnl" sz="2400" dirty="0"/>
              <a:t>Evaluar y monitorizar la capacidad de para llevar a cabo actividades avanzadas de la vida diaria (AAVD) </a:t>
            </a:r>
            <a:endParaRPr lang="es-ES_tradnl" sz="2400" dirty="0" smtClean="0"/>
          </a:p>
          <a:p>
            <a:pPr marL="0" indent="0" algn="just">
              <a:spcBef>
                <a:spcPts val="0"/>
              </a:spcBef>
              <a:buClr>
                <a:srgbClr val="CF7D31"/>
              </a:buClr>
              <a:buNone/>
            </a:pPr>
            <a:endParaRPr lang="es-ES_tradnl" sz="2400" dirty="0" smtClean="0"/>
          </a:p>
          <a:p>
            <a:pPr marL="0" indent="0" algn="just">
              <a:spcBef>
                <a:spcPts val="0"/>
              </a:spcBef>
              <a:buClr>
                <a:srgbClr val="CF7D31"/>
              </a:buClr>
              <a:buFont typeface="Wingdings" pitchFamily="2" charset="2"/>
              <a:buChar char="q"/>
            </a:pPr>
            <a:r>
              <a:rPr lang="es-ES_tradnl" sz="2400" dirty="0"/>
              <a:t> </a:t>
            </a:r>
            <a:r>
              <a:rPr lang="es-MX" sz="2400" b="1" dirty="0" smtClean="0"/>
              <a:t>Características</a:t>
            </a:r>
            <a:r>
              <a:rPr lang="es-MX" sz="2400" b="1" dirty="0"/>
              <a:t>:</a:t>
            </a:r>
            <a:r>
              <a:rPr lang="es-MX" sz="2400" dirty="0"/>
              <a:t> Es un cuestionario, que, a partir de preguntas sencillas, permite detectar de manera presencial si tiene deterioro </a:t>
            </a:r>
            <a:r>
              <a:rPr lang="es-MX" sz="2400" dirty="0" smtClean="0"/>
              <a:t>funcional</a:t>
            </a:r>
            <a:endParaRPr lang="es-MX" sz="2400" dirty="0"/>
          </a:p>
          <a:p>
            <a:pPr marL="0" indent="0" algn="just">
              <a:spcBef>
                <a:spcPts val="0"/>
              </a:spcBef>
              <a:buClr>
                <a:srgbClr val="CF7D31"/>
              </a:buClr>
              <a:buNone/>
            </a:pPr>
            <a:endParaRPr lang="es-MX" sz="2400" dirty="0" smtClean="0"/>
          </a:p>
          <a:p>
            <a:pPr marL="0" indent="0" algn="just">
              <a:spcBef>
                <a:spcPts val="0"/>
              </a:spcBef>
              <a:buClr>
                <a:srgbClr val="CF7D31"/>
              </a:buClr>
              <a:buFont typeface="Wingdings" pitchFamily="2" charset="2"/>
              <a:buChar char="q"/>
            </a:pPr>
            <a:r>
              <a:rPr lang="es-MX" sz="2400" dirty="0"/>
              <a:t> </a:t>
            </a:r>
            <a:r>
              <a:rPr lang="es-MX" sz="2400" b="1" dirty="0" smtClean="0"/>
              <a:t>Estructura</a:t>
            </a:r>
            <a:r>
              <a:rPr lang="es-MX" sz="2400" b="1" dirty="0"/>
              <a:t>:</a:t>
            </a:r>
            <a:r>
              <a:rPr lang="es-MX" sz="2400" dirty="0"/>
              <a:t> S</a:t>
            </a:r>
            <a:r>
              <a:rPr lang="es-ES_tradnl" sz="2400" dirty="0"/>
              <a:t>e trata de una escala de 18 </a:t>
            </a:r>
            <a:r>
              <a:rPr lang="es-MX" sz="2400" dirty="0"/>
              <a:t>í</a:t>
            </a:r>
            <a:r>
              <a:rPr lang="es-ES_tradnl" sz="2400" dirty="0" err="1"/>
              <a:t>tems</a:t>
            </a:r>
            <a:r>
              <a:rPr lang="es-ES_tradnl" sz="2400" dirty="0"/>
              <a:t> con las siguientes opciones de respuesta: </a:t>
            </a:r>
            <a:r>
              <a:rPr lang="ar-SA" sz="2400" dirty="0"/>
              <a:t>“</a:t>
            </a:r>
            <a:r>
              <a:rPr lang="es-ES_tradnl" sz="2400" dirty="0"/>
              <a:t>nunca hecho</a:t>
            </a:r>
            <a:r>
              <a:rPr lang="es-MX" sz="2400" dirty="0"/>
              <a:t>”; </a:t>
            </a:r>
            <a:r>
              <a:rPr lang="ar-SA" sz="2400" dirty="0"/>
              <a:t>“</a:t>
            </a:r>
            <a:r>
              <a:rPr lang="es-MX" sz="2400" dirty="0"/>
              <a:t>dejó </a:t>
            </a:r>
            <a:r>
              <a:rPr lang="es-ES_tradnl" sz="2400" dirty="0"/>
              <a:t>de hacer</a:t>
            </a:r>
            <a:r>
              <a:rPr lang="es-MX" sz="2400" dirty="0"/>
              <a:t>” y </a:t>
            </a:r>
            <a:r>
              <a:rPr lang="ar-SA" sz="2400" dirty="0"/>
              <a:t>“</a:t>
            </a:r>
            <a:r>
              <a:rPr lang="es-ES_tradnl" sz="2400" dirty="0"/>
              <a:t>sigue haciendo</a:t>
            </a:r>
            <a:r>
              <a:rPr lang="es-MX" sz="2400" dirty="0" smtClean="0"/>
              <a:t>”</a:t>
            </a:r>
          </a:p>
          <a:p>
            <a:pPr marL="0" indent="0" algn="just">
              <a:spcBef>
                <a:spcPts val="0"/>
              </a:spcBef>
              <a:buClr>
                <a:srgbClr val="CF7D31"/>
              </a:buClr>
              <a:buNone/>
            </a:pPr>
            <a:endParaRPr lang="es-MX" sz="2400" dirty="0" smtClean="0"/>
          </a:p>
          <a:p>
            <a:pPr marL="0" indent="0" algn="just">
              <a:spcBef>
                <a:spcPts val="0"/>
              </a:spcBef>
              <a:buClr>
                <a:srgbClr val="CF7D31"/>
              </a:buClr>
              <a:buFont typeface="Wingdings" pitchFamily="2" charset="2"/>
              <a:buChar char="q"/>
            </a:pPr>
            <a:r>
              <a:rPr lang="es-MX" sz="2400" dirty="0"/>
              <a:t> </a:t>
            </a:r>
            <a:r>
              <a:rPr lang="es-MX" sz="2400" b="1" dirty="0" smtClean="0"/>
              <a:t>Tiempo </a:t>
            </a:r>
            <a:r>
              <a:rPr lang="es-MX" sz="2400" b="1" dirty="0"/>
              <a:t>aproximado de aplicación: </a:t>
            </a:r>
            <a:r>
              <a:rPr lang="es-MX" sz="2400" dirty="0"/>
              <a:t>10 </a:t>
            </a:r>
            <a:r>
              <a:rPr lang="es-MX" sz="2400" dirty="0" smtClean="0"/>
              <a:t>minutos</a:t>
            </a:r>
          </a:p>
          <a:p>
            <a:pPr marL="0" indent="0" algn="just">
              <a:spcBef>
                <a:spcPts val="0"/>
              </a:spcBef>
              <a:buClr>
                <a:srgbClr val="CF7D31"/>
              </a:buClr>
              <a:buNone/>
            </a:pPr>
            <a:endParaRPr lang="es-MX" sz="2400" dirty="0" smtClean="0"/>
          </a:p>
          <a:p>
            <a:pPr marL="0" indent="0" algn="just">
              <a:spcBef>
                <a:spcPts val="0"/>
              </a:spcBef>
              <a:buClr>
                <a:srgbClr val="CF7D31"/>
              </a:buClr>
              <a:buFont typeface="Wingdings" pitchFamily="2" charset="2"/>
              <a:buChar char="q"/>
            </a:pPr>
            <a:r>
              <a:rPr lang="es-MX" sz="2400" dirty="0"/>
              <a:t> </a:t>
            </a:r>
            <a:r>
              <a:rPr lang="es-MX" sz="2400" b="1" dirty="0" smtClean="0"/>
              <a:t>Material </a:t>
            </a:r>
            <a:r>
              <a:rPr lang="es-MX" sz="2400" b="1" dirty="0"/>
              <a:t>requerido:</a:t>
            </a:r>
            <a:r>
              <a:rPr lang="es-MX" sz="2400" dirty="0"/>
              <a:t> Cuestionario y </a:t>
            </a:r>
            <a:r>
              <a:rPr lang="es-MX" sz="2400" dirty="0" smtClean="0"/>
              <a:t>lápiz</a:t>
            </a:r>
          </a:p>
          <a:p>
            <a:pPr marL="0" indent="0" algn="just">
              <a:spcBef>
                <a:spcPts val="0"/>
              </a:spcBef>
              <a:buClr>
                <a:srgbClr val="CF7D31"/>
              </a:buClr>
              <a:buNone/>
            </a:pPr>
            <a:endParaRPr lang="es-MX" sz="2400" dirty="0" smtClean="0"/>
          </a:p>
          <a:p>
            <a:pPr marL="0" indent="0" algn="just">
              <a:spcBef>
                <a:spcPts val="0"/>
              </a:spcBef>
              <a:buClr>
                <a:srgbClr val="CF7D31"/>
              </a:buClr>
              <a:buFont typeface="Wingdings" pitchFamily="2" charset="2"/>
              <a:buChar char="q"/>
            </a:pPr>
            <a:r>
              <a:rPr lang="es-MX" sz="2400" b="1" dirty="0" smtClean="0"/>
              <a:t>Espacio </a:t>
            </a:r>
            <a:r>
              <a:rPr lang="es-MX" sz="2400" b="1" dirty="0"/>
              <a:t>físico recomendado:</a:t>
            </a:r>
            <a:r>
              <a:rPr lang="es-MX" sz="2400" dirty="0"/>
              <a:t> Se</a:t>
            </a:r>
            <a:r>
              <a:rPr lang="es-ES_tradnl" sz="2400" dirty="0"/>
              <a:t> requiere de un espacio </a:t>
            </a:r>
            <a:r>
              <a:rPr lang="es-MX" sz="2400" dirty="0"/>
              <a:t>libre de distractores </a:t>
            </a:r>
            <a:r>
              <a:rPr lang="es-ES_tradnl" sz="2400" dirty="0"/>
              <a:t>para su </a:t>
            </a:r>
            <a:r>
              <a:rPr lang="es-ES_tradnl" sz="2400" dirty="0" smtClean="0"/>
              <a:t>aplicación</a:t>
            </a:r>
            <a:endParaRPr lang="es-MX" sz="2400" dirty="0"/>
          </a:p>
          <a:p>
            <a:pPr marL="0" indent="0" algn="just">
              <a:buFont typeface="Arial" charset="0"/>
              <a:buNone/>
            </a:pPr>
            <a:endParaRPr lang="es-ES" sz="2400" dirty="0"/>
          </a:p>
        </p:txBody>
      </p:sp>
      <p:pic>
        <p:nvPicPr>
          <p:cNvPr id="11268" name="Imagen 3"/>
          <p:cNvPicPr>
            <a:picLocks noChangeAspect="1"/>
          </p:cNvPicPr>
          <p:nvPr/>
        </p:nvPicPr>
        <p:blipFill>
          <a:blip r:embed="rId3"/>
          <a:srcRect/>
          <a:stretch>
            <a:fillRect/>
          </a:stretch>
        </p:blipFill>
        <p:spPr bwMode="auto">
          <a:xfrm>
            <a:off x="0" y="6443663"/>
            <a:ext cx="9144000" cy="414337"/>
          </a:xfrm>
          <a:prstGeom prst="rect">
            <a:avLst/>
          </a:prstGeom>
          <a:noFill/>
          <a:ln w="9525">
            <a:noFill/>
            <a:miter lim="800000"/>
            <a:headEnd/>
            <a:tailEnd/>
          </a:ln>
        </p:spPr>
      </p:pic>
      <p:pic>
        <p:nvPicPr>
          <p:cNvPr id="6"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67609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8354</TotalTime>
  <Words>1617</Words>
  <Application>Microsoft Office PowerPoint</Application>
  <PresentationFormat>Presentación en pantalla (4:3)</PresentationFormat>
  <Paragraphs>188</Paragraphs>
  <Slides>16</Slides>
  <Notes>15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ＭＳ Ｐゴシック</vt:lpstr>
      <vt:lpstr>Alef</vt:lpstr>
      <vt:lpstr>Arial</vt:lpstr>
      <vt:lpstr>Arial MT</vt:lpstr>
      <vt:lpstr>Calibri</vt:lpstr>
      <vt:lpstr>Times New Roman</vt:lpstr>
      <vt:lpstr>Wingdings</vt:lpstr>
      <vt:lpstr>Tema de Office</vt:lpstr>
      <vt:lpstr>Curso-Taller  “Enseñanza del modelo de envejecimiento saludable: valoración de los dominios de la Atención Integrada para las Personas Mayores ICOPE”. Dominio Movilidad  </vt:lpstr>
      <vt:lpstr>Contenido </vt:lpstr>
      <vt:lpstr>I. Movilidad</vt:lpstr>
      <vt:lpstr>Presentación de PowerPoint</vt:lpstr>
      <vt:lpstr>III. Instrumentos para evaluar el dominio de movilidad </vt:lpstr>
      <vt:lpstr>IV. Actividades instrumentales de la vida diaria. (Escala de Lawton y Brody) </vt:lpstr>
      <vt:lpstr>Protocolo de aplicación:   </vt:lpstr>
      <vt:lpstr>Presentación de PowerPoint</vt:lpstr>
      <vt:lpstr>V.  Escala de actividades avanzadas de la vida diaria </vt:lpstr>
      <vt:lpstr>Protocolo de aplicación:   </vt:lpstr>
      <vt:lpstr>Presentación de PowerPoint</vt:lpstr>
      <vt:lpstr>Presentación de PowerPoint</vt:lpstr>
      <vt:lpstr>VI. Cuestionario para medir el espacio vital de la Universidad de Alabama en Birmingham (UAB-LSA) </vt:lpstr>
      <vt:lpstr>Presentación de PowerPoint</vt:lpstr>
      <vt:lpstr>Presentación de PowerPoint</vt:lpstr>
      <vt:lpstr>Presentación de PowerPoint</vt:lpstr>
    </vt:vector>
  </TitlesOfParts>
  <Company>UNAM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LICENCIATURA EN DESARROLLO COMUNITARIO PARA EL ENVEJECIMIENTO</dc:title>
  <dc:creator>Marissa Vivaldo Martínez</dc:creator>
  <cp:lastModifiedBy>Cuenta Microsoft</cp:lastModifiedBy>
  <cp:revision>489</cp:revision>
  <dcterms:created xsi:type="dcterms:W3CDTF">2014-02-18T15:19:21Z</dcterms:created>
  <dcterms:modified xsi:type="dcterms:W3CDTF">2025-03-25T12:03:57Z</dcterms:modified>
</cp:coreProperties>
</file>