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85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835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586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1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406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82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331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5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334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91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03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854C-B053-4D28-B81D-523BA2730539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09CD0-08E3-4985-8AB4-89423D3BC8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392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ris.paho.org/handle/10665.2/51973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lgec.org/biblioteca/Accesibilidad-medio-fisico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66891" y="3657481"/>
            <a:ext cx="8073014" cy="2786025"/>
          </a:xfrm>
        </p:spPr>
        <p:txBody>
          <a:bodyPr>
            <a:noAutofit/>
          </a:bodyPr>
          <a:lstStyle/>
          <a:p>
            <a:r>
              <a:rPr lang="es-ES" sz="2400" b="1" dirty="0" smtClean="0"/>
              <a:t>Curso-Taller</a:t>
            </a:r>
            <a:br>
              <a:rPr lang="es-ES" sz="2400" b="1" dirty="0" smtClean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>“</a:t>
            </a:r>
            <a:r>
              <a:rPr lang="es-ES" sz="2400" b="1" dirty="0"/>
              <a:t>Enseñanza del modelo de envejecimiento saludable: valoración de los dominios de la Atención Integrada para las Personas Mayores ICOPE”.</a:t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>Dominio </a:t>
            </a:r>
            <a:r>
              <a:rPr lang="es-ES" sz="2400" b="1" dirty="0" smtClean="0"/>
              <a:t>Entorno </a:t>
            </a: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endParaRPr lang="es-ES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392"/>
            <a:ext cx="998855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3576" y="376637"/>
            <a:ext cx="838201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6443506"/>
            <a:ext cx="9144000" cy="414495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8318599" y="5569678"/>
            <a:ext cx="14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s-ES" dirty="0">
                <a:solidFill>
                  <a:prstClr val="black"/>
                </a:solidFill>
                <a:latin typeface="Calibri"/>
              </a:rPr>
              <a:t>Agosto, 2024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029642" y="478422"/>
            <a:ext cx="62951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>
              <a:defRPr/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Facultad de Estudios Superiores Zaragoza, UNAM</a:t>
            </a:r>
          </a:p>
          <a:p>
            <a:pPr algn="ctr" defTabSz="457200">
              <a:defRPr/>
            </a:pPr>
            <a:r>
              <a:rPr lang="es-ES" sz="2000" b="1" dirty="0">
                <a:solidFill>
                  <a:prstClr val="black"/>
                </a:solidFill>
                <a:latin typeface="Calibri"/>
              </a:rPr>
              <a:t>Unidad de Investigación en Gerontología</a:t>
            </a: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5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43506"/>
            <a:ext cx="9144000" cy="41449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524000" y="1942909"/>
            <a:ext cx="93442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ea typeface="Times New Roman" panose="02020603050405020304" pitchFamily="18" charset="0"/>
              </a:rPr>
              <a:t>El entorno </a:t>
            </a:r>
            <a:r>
              <a:rPr lang="es-MX" sz="2400" dirty="0">
                <a:ea typeface="Times New Roman" panose="02020603050405020304" pitchFamily="18" charset="0"/>
              </a:rPr>
              <a:t>físico en el que las personas viven y desarrollan sus vidas tienen gran relevancia en el mantenimiento de la salud.  </a:t>
            </a:r>
            <a:endParaRPr lang="es-MX" sz="2400" dirty="0" smtClean="0">
              <a:ea typeface="Times New Roman" panose="02020603050405020304" pitchFamily="18" charset="0"/>
            </a:endParaRPr>
          </a:p>
          <a:p>
            <a:pPr algn="just"/>
            <a:endParaRPr lang="es-MX" sz="2400" dirty="0">
              <a:ea typeface="Times New Roman" panose="02020603050405020304" pitchFamily="18" charset="0"/>
            </a:endParaRPr>
          </a:p>
          <a:p>
            <a:pPr algn="just"/>
            <a:r>
              <a:rPr lang="es-MX" sz="2400" dirty="0" smtClean="0">
                <a:ea typeface="Times New Roman" panose="02020603050405020304" pitchFamily="18" charset="0"/>
              </a:rPr>
              <a:t>Un </a:t>
            </a:r>
            <a:r>
              <a:rPr lang="es-MX" sz="2400" dirty="0">
                <a:ea typeface="Times New Roman" panose="02020603050405020304" pitchFamily="18" charset="0"/>
              </a:rPr>
              <a:t>entorno físico propicio, accesible y seguro </a:t>
            </a:r>
            <a:r>
              <a:rPr lang="es-MX" sz="2400" dirty="0" smtClean="0">
                <a:ea typeface="Times New Roman" panose="02020603050405020304" pitchFamily="18" charset="0"/>
              </a:rPr>
              <a:t>facilita </a:t>
            </a:r>
            <a:r>
              <a:rPr lang="es-MX" sz="2400" dirty="0">
                <a:ea typeface="Times New Roman" panose="02020603050405020304" pitchFamily="18" charset="0"/>
              </a:rPr>
              <a:t>a los adultos mayores llevar a cabo las actividades que son importantes para </a:t>
            </a:r>
            <a:r>
              <a:rPr lang="es-MX" sz="2400" dirty="0" smtClean="0">
                <a:ea typeface="Times New Roman" panose="02020603050405020304" pitchFamily="18" charset="0"/>
              </a:rPr>
              <a:t>ellos.  </a:t>
            </a:r>
          </a:p>
          <a:p>
            <a:pPr algn="just"/>
            <a:endParaRPr lang="es-MX" sz="2400" dirty="0">
              <a:ea typeface="Times New Roman" panose="02020603050405020304" pitchFamily="18" charset="0"/>
            </a:endParaRPr>
          </a:p>
          <a:p>
            <a:pPr algn="just"/>
            <a:r>
              <a:rPr lang="es-MX" sz="2400" dirty="0" smtClean="0">
                <a:ea typeface="Times New Roman" panose="02020603050405020304" pitchFamily="18" charset="0"/>
              </a:rPr>
              <a:t>La </a:t>
            </a:r>
            <a:r>
              <a:rPr lang="es-MX" sz="2400" dirty="0">
                <a:ea typeface="Times New Roman" panose="02020603050405020304" pitchFamily="18" charset="0"/>
              </a:rPr>
              <a:t>vivienda, el vecindario y la comunidad forman parte del entorno de un individuo y en particular son espacios de gran influencia para el mantenimiento de la salud</a:t>
            </a:r>
            <a:endParaRPr lang="es-MX" sz="2400" dirty="0"/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880" y="275581"/>
            <a:ext cx="817418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834" y="275581"/>
            <a:ext cx="998855" cy="10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7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5841" y="2024743"/>
            <a:ext cx="10504714" cy="4426540"/>
          </a:xfrm>
        </p:spPr>
        <p:txBody>
          <a:bodyPr>
            <a:normAutofit/>
          </a:bodyPr>
          <a:lstStyle/>
          <a:p>
            <a:pPr algn="just"/>
            <a:r>
              <a:rPr lang="es-MX" sz="2400" dirty="0"/>
              <a:t>Las barreras son todos aquellos factores en el entorno de una persona que, cuando están presentes o ausentes, limitan el funcionamiento y generan </a:t>
            </a:r>
            <a:r>
              <a:rPr lang="es-MX" sz="2400" dirty="0" smtClean="0"/>
              <a:t>discapacidad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algn="just"/>
            <a:r>
              <a:rPr lang="es-MX" sz="2400" dirty="0" smtClean="0"/>
              <a:t>Las </a:t>
            </a:r>
            <a:r>
              <a:rPr lang="es-MX" sz="2400" dirty="0"/>
              <a:t>barreras arquitectónicas dentro y fuera de la vivienda son los principales obstáculos para la movilidad, causa de accidentes y caídas en los adultos mayores</a:t>
            </a:r>
            <a:r>
              <a:rPr lang="es-MX" sz="2400" dirty="0" smtClean="0"/>
              <a:t>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Es importante identificar la existencia de barreras del entorno. </a:t>
            </a:r>
          </a:p>
          <a:p>
            <a:pPr marL="0" indent="0" algn="just">
              <a:buNone/>
            </a:pPr>
            <a:r>
              <a:rPr lang="es-MX" sz="2400" dirty="0" smtClean="0"/>
              <a:t> </a:t>
            </a:r>
            <a:endParaRPr lang="es-MX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382" y="370274"/>
            <a:ext cx="817418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526" y="370274"/>
            <a:ext cx="998855" cy="10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28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43506"/>
            <a:ext cx="9144000" cy="414495"/>
          </a:xfrm>
          <a:prstGeom prst="rect">
            <a:avLst/>
          </a:prstGeom>
        </p:spPr>
      </p:pic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 smtClean="0"/>
          </a:p>
          <a:p>
            <a:endParaRPr lang="es-MX" b="1" dirty="0"/>
          </a:p>
          <a:p>
            <a:endParaRPr lang="es-MX" b="1" dirty="0" smtClean="0"/>
          </a:p>
          <a:p>
            <a:r>
              <a:rPr lang="es-MX" b="1" dirty="0" smtClean="0"/>
              <a:t>EVALUACIÓN DE LAS BARRERAS DEL ENTORNO FÍSICO Y MOVILIDAD</a:t>
            </a:r>
            <a:endParaRPr lang="es-MX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382" y="479582"/>
            <a:ext cx="817418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12854"/>
            <a:ext cx="998855" cy="10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8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43506"/>
            <a:ext cx="9144000" cy="41449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382485" y="1783879"/>
            <a:ext cx="94270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2400" b="1" dirty="0">
                <a:ea typeface="Times New Roman" panose="02020603050405020304" pitchFamily="18" charset="0"/>
              </a:rPr>
              <a:t>Objetivo:</a:t>
            </a:r>
            <a:r>
              <a:rPr lang="es-MX" sz="2400" dirty="0">
                <a:ea typeface="Times New Roman" panose="02020603050405020304" pitchFamily="18" charset="0"/>
              </a:rPr>
              <a:t> Identificar la presencia de barreras del entorno físico y para la </a:t>
            </a:r>
            <a:r>
              <a:rPr lang="es-MX" sz="2400" dirty="0" smtClean="0">
                <a:ea typeface="Times New Roman" panose="02020603050405020304" pitchFamily="18" charset="0"/>
              </a:rPr>
              <a:t>movilidad.</a:t>
            </a:r>
          </a:p>
          <a:p>
            <a:pPr algn="just">
              <a:spcAft>
                <a:spcPts val="0"/>
              </a:spcAft>
            </a:pPr>
            <a:endParaRPr lang="es-MX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b="1" dirty="0">
                <a:ea typeface="Times New Roman" panose="02020603050405020304" pitchFamily="18" charset="0"/>
              </a:rPr>
              <a:t>Características:</a:t>
            </a:r>
            <a:r>
              <a:rPr lang="es-MX" sz="2400" dirty="0">
                <a:ea typeface="Times New Roman" panose="02020603050405020304" pitchFamily="18" charset="0"/>
              </a:rPr>
              <a:t> Es un cuestionario para evaluar el entorno para saber si cuentan con barreras para la movilidad dentro y fuera del domicilio</a:t>
            </a:r>
            <a:r>
              <a:rPr lang="es-MX" sz="2400" dirty="0" smtClean="0"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b="1" dirty="0">
                <a:ea typeface="Times New Roman" panose="02020603050405020304" pitchFamily="18" charset="0"/>
              </a:rPr>
              <a:t>Estructura:</a:t>
            </a:r>
            <a:r>
              <a:rPr lang="es-MX" sz="2400" dirty="0">
                <a:ea typeface="Times New Roman" panose="02020603050405020304" pitchFamily="18" charset="0"/>
              </a:rPr>
              <a:t> El cuestionario tiene un formato estructurado con respuestas de opción dicotómicas.</a:t>
            </a: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257" y="89850"/>
            <a:ext cx="817418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931" y="164629"/>
            <a:ext cx="998855" cy="10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8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43506"/>
            <a:ext cx="9144000" cy="41449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672046" y="2530828"/>
            <a:ext cx="89959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/>
            <a:r>
              <a:rPr lang="es-MX" sz="2400" b="1" u="sng" dirty="0">
                <a:ea typeface="Times New Roman" panose="02020603050405020304" pitchFamily="18" charset="0"/>
              </a:rPr>
              <a:t>Escala de </a:t>
            </a:r>
            <a:r>
              <a:rPr lang="es-MX" sz="2400" b="1" u="sng" dirty="0" smtClean="0">
                <a:ea typeface="Times New Roman" panose="02020603050405020304" pitchFamily="18" charset="0"/>
              </a:rPr>
              <a:t>Evaluación</a:t>
            </a:r>
          </a:p>
          <a:p>
            <a:pPr marL="228600" algn="just"/>
            <a:endParaRPr lang="es-MX" sz="2400" b="1" u="sng" dirty="0">
              <a:ea typeface="Times New Roman" panose="02020603050405020304" pitchFamily="18" charset="0"/>
            </a:endParaRPr>
          </a:p>
          <a:p>
            <a:pPr marL="228600" algn="just"/>
            <a:endParaRPr lang="es-MX" sz="2400" dirty="0">
              <a:ea typeface="Times New Roman" panose="02020603050405020304" pitchFamily="18" charset="0"/>
            </a:endParaRPr>
          </a:p>
          <a:p>
            <a:pPr algn="just"/>
            <a:r>
              <a:rPr lang="es-MX" sz="2400" dirty="0">
                <a:ea typeface="Times New Roman" panose="02020603050405020304" pitchFamily="18" charset="0"/>
              </a:rPr>
              <a:t>De acuerdo con las respuestas del entrevistado, permite identificar de forma descriptiva la presencia o no de los tipos de barreras para la movilidad y accesibilidad junto con dispositivos auxiliares en la persona mayor considerando su entorno</a:t>
            </a:r>
            <a:endParaRPr lang="es-MX" sz="2400" dirty="0"/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582" y="306615"/>
            <a:ext cx="817418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46" y="339222"/>
            <a:ext cx="998855" cy="10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02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43506"/>
            <a:ext cx="9144000" cy="41449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23554" y="1188720"/>
            <a:ext cx="9744892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500"/>
              </a:spcBef>
              <a:spcAft>
                <a:spcPts val="1500"/>
              </a:spcAft>
            </a:pPr>
            <a:r>
              <a:rPr lang="es-MX" sz="1050" b="1" dirty="0">
                <a:latin typeface="Arial" panose="020B0604020202020204" pitchFamily="34" charset="0"/>
                <a:ea typeface="Arial" panose="020B0604020202020204" pitchFamily="34" charset="0"/>
              </a:rPr>
              <a:t>REFERENCIAS </a:t>
            </a:r>
            <a:endParaRPr lang="es-MX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</a:pP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1. Organización Mundial de la Salud. Envejecimiento y salud. OMS; 2022. Availablefrom://www.who.int/es/news-room/fact-sheets/detail/ageing-and-health</a:t>
            </a:r>
            <a:endParaRPr lang="es-MX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</a:pP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2. García-Valdez MT, Sánchez-González D, Román-Pérez R. Envejecimiento y estrategias de adaptación a los entornos urbanos desde la gerontología ambiental. Estudios demográficos y urbanos. 2019; 34(1):101-128.</a:t>
            </a:r>
            <a:endParaRPr lang="es-MX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</a:pP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3. Organización Panamericana de la Salud. ICOPE, Atención integrada para las personas mayores. MANUAL: Guía sobre la evaluación y los esquemas de atención centrados en la persona en la atención primaria de salud.  Washington: OPS/OMS; 2020. Disponible en:</a:t>
            </a: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 https://iris.paho.org/handle/10665.2/51973</a:t>
            </a:r>
            <a:endParaRPr lang="es-MX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4. </a:t>
            </a:r>
            <a:r>
              <a:rPr lang="es-MX" sz="1050" dirty="0">
                <a:latin typeface="Arial" panose="020B0604020202020204" pitchFamily="34" charset="0"/>
                <a:ea typeface="Times New Roman" panose="02020603050405020304" pitchFamily="18" charset="0"/>
              </a:rPr>
              <a:t>Organización mundial de la salud, Organización panamericana de la salud, Ministerio de Trabajo y Asuntos Sociales. Secretaría de Estado de Servicios Sociales, Familias y Discapacidad. Instituto de Mayores y Servicios Sociales (IMSERSO).  Clasificación Internacional del Funcionamiento, de la Discapacidad y de la Salud (CIF) Versión abreviada. 2001. Disponible en: https://iris.who.int/bitstream/handle/10665/43360/9241545445_spa.pdf</a:t>
            </a:r>
            <a:endParaRPr lang="es-MX" sz="105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400"/>
              </a:spcBef>
              <a:spcAft>
                <a:spcPts val="400"/>
              </a:spcAft>
            </a:pP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5. </a:t>
            </a:r>
            <a:r>
              <a:rPr lang="es-MX" sz="1050" dirty="0" err="1">
                <a:latin typeface="Arial" panose="020B0604020202020204" pitchFamily="34" charset="0"/>
                <a:ea typeface="Arial" panose="020B0604020202020204" pitchFamily="34" charset="0"/>
              </a:rPr>
              <a:t>Roqué</a:t>
            </a: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 M, </a:t>
            </a:r>
            <a:r>
              <a:rPr lang="es-MX" sz="1050" dirty="0" err="1">
                <a:latin typeface="Arial" panose="020B0604020202020204" pitchFamily="34" charset="0"/>
                <a:ea typeface="Arial" panose="020B0604020202020204" pitchFamily="34" charset="0"/>
              </a:rPr>
              <a:t>Perrin</a:t>
            </a: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 AM, </a:t>
            </a:r>
            <a:r>
              <a:rPr lang="es-MX" sz="1050" dirty="0" err="1">
                <a:latin typeface="Arial" panose="020B0604020202020204" pitchFamily="34" charset="0"/>
                <a:ea typeface="Arial" panose="020B0604020202020204" pitchFamily="34" charset="0"/>
              </a:rPr>
              <a:t>Schmunis</a:t>
            </a: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 E, Iglesias M. Accesibilidad al medio físico para los adultos mayores. Buenos Aires: Secretaria nacional niñez, adolescencia y familia. 2010  Disponible en:</a:t>
            </a: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  <a:hlinkClick r:id="rId4"/>
              </a:rPr>
              <a:t> https://www.algec.org/biblioteca/Accesibilidad-medio-fisico.pdf</a:t>
            </a:r>
            <a:endParaRPr lang="es-MX" sz="1050" b="1" dirty="0" smtClean="0"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</a:pPr>
            <a:r>
              <a:rPr lang="en-US" sz="1050" dirty="0">
                <a:latin typeface="Arial" panose="020B0604020202020204" pitchFamily="34" charset="0"/>
                <a:ea typeface="Arial" panose="020B0604020202020204" pitchFamily="34" charset="0"/>
              </a:rPr>
              <a:t>6. </a:t>
            </a:r>
            <a:r>
              <a:rPr lang="en-US" sz="1050" dirty="0" err="1">
                <a:latin typeface="Arial" panose="020B0604020202020204" pitchFamily="34" charset="0"/>
                <a:ea typeface="Times New Roman" panose="02020603050405020304" pitchFamily="18" charset="0"/>
              </a:rPr>
              <a:t>Valderrama</a:t>
            </a:r>
            <a:r>
              <a:rPr lang="en-US" sz="1050" dirty="0">
                <a:latin typeface="Arial" panose="020B0604020202020204" pitchFamily="34" charset="0"/>
                <a:ea typeface="Times New Roman" panose="02020603050405020304" pitchFamily="18" charset="0"/>
              </a:rPr>
              <a:t>-Ulloa C, </a:t>
            </a:r>
            <a:r>
              <a:rPr lang="en-US" sz="1050" dirty="0" err="1">
                <a:latin typeface="Arial" panose="020B0604020202020204" pitchFamily="34" charset="0"/>
                <a:ea typeface="Times New Roman" panose="02020603050405020304" pitchFamily="18" charset="0"/>
              </a:rPr>
              <a:t>Ferrada</a:t>
            </a:r>
            <a:r>
              <a:rPr lang="en-US" sz="1050" dirty="0">
                <a:latin typeface="Arial" panose="020B0604020202020204" pitchFamily="34" charset="0"/>
                <a:ea typeface="Times New Roman" panose="02020603050405020304" pitchFamily="18" charset="0"/>
              </a:rPr>
              <a:t> X, Herrera F. Breaking Down Barriers: Findings from a Literature Review on Housing for People with Disabilities in Latin America. </a:t>
            </a:r>
            <a:r>
              <a:rPr lang="es-MX" sz="105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Int</a:t>
            </a:r>
            <a:r>
              <a:rPr lang="es-MX" sz="1050" i="1" dirty="0">
                <a:latin typeface="Arial" panose="020B0604020202020204" pitchFamily="34" charset="0"/>
                <a:ea typeface="Times New Roman" panose="02020603050405020304" pitchFamily="18" charset="0"/>
              </a:rPr>
              <a:t> J </a:t>
            </a:r>
            <a:r>
              <a:rPr lang="es-MX" sz="105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Environ</a:t>
            </a:r>
            <a:r>
              <a:rPr lang="es-MX" sz="1050" i="1" dirty="0">
                <a:latin typeface="Arial" panose="020B0604020202020204" pitchFamily="34" charset="0"/>
                <a:ea typeface="Times New Roman" panose="02020603050405020304" pitchFamily="18" charset="0"/>
              </a:rPr>
              <a:t> Res </a:t>
            </a:r>
            <a:r>
              <a:rPr lang="es-MX" sz="105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Public</a:t>
            </a:r>
            <a:r>
              <a:rPr lang="es-MX" sz="105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MX" sz="105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Health</a:t>
            </a:r>
            <a:r>
              <a:rPr lang="es-MX" sz="1050" dirty="0">
                <a:latin typeface="Arial" panose="020B0604020202020204" pitchFamily="34" charset="0"/>
                <a:ea typeface="Times New Roman" panose="02020603050405020304" pitchFamily="18" charset="0"/>
              </a:rPr>
              <a:t>. 2023; 20(6):4972.  doi:10.3390/ijerph20064972</a:t>
            </a:r>
            <a:endParaRPr lang="es-MX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</a:pPr>
            <a:r>
              <a:rPr lang="es-MX" sz="1050" dirty="0"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7. Secretaria de salud, Instituto Nacional de Geriatría. </a:t>
            </a: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Guía de instrumentos de evaluación geriátrica integral.  </a:t>
            </a:r>
            <a:r>
              <a:rPr lang="es-MX" sz="1050" dirty="0"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Instituto Nacional de Geriatría, 2020. Disponible en: </a:t>
            </a:r>
            <a:r>
              <a:rPr lang="es-MX" sz="1050" dirty="0">
                <a:latin typeface="Arial" panose="020B0604020202020204" pitchFamily="34" charset="0"/>
                <a:ea typeface="Arial" panose="020B0604020202020204" pitchFamily="34" charset="0"/>
              </a:rPr>
              <a:t>http://www.geriatria.salud.gob.mx/descargas/publicaciones/Guia_InstrumentosGeriatrica_18-02-</a:t>
            </a:r>
            <a:endParaRPr lang="es-MX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88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518</Words>
  <Application>Microsoft Office PowerPoint</Application>
  <PresentationFormat>Panorámica</PresentationFormat>
  <Paragraphs>43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de Office</vt:lpstr>
      <vt:lpstr>Curso-Taller   “Enseñanza del modelo de envejecimiento saludable: valoración de los dominios de la Atención Integrada para las Personas Mayores ICOPE”.  Dominio Entorno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Curso-Taller   “Enseñanza del modelo de envejecimiento saludable: valoración de los dominios de la Atención Integrada para las Personas Mayores ICOPE”.  Dominio Entorno</dc:title>
  <dc:creator>Orlando Antonio</dc:creator>
  <cp:lastModifiedBy>Cuenta Microsoft</cp:lastModifiedBy>
  <cp:revision>4</cp:revision>
  <dcterms:created xsi:type="dcterms:W3CDTF">2024-08-20T05:12:51Z</dcterms:created>
  <dcterms:modified xsi:type="dcterms:W3CDTF">2025-03-25T12:18:11Z</dcterms:modified>
</cp:coreProperties>
</file>