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Palatino Linotype" panose="02040502050505030304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Play" panose="020B0604020202020204" charset="0"/>
      <p:regular r:id="rId39"/>
      <p:bold r:id="rId40"/>
    </p:embeddedFont>
    <p:embeddedFont>
      <p:font typeface="Corbel" panose="020B0503020204020204" pitchFamily="34" charset="0"/>
      <p:regular r:id="rId41"/>
      <p:bold r:id="rId42"/>
      <p:italic r:id="rId43"/>
      <p:boldItalic r:id="rId44"/>
    </p:embeddedFont>
    <p:embeddedFont>
      <p:font typeface="Arv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UGxaU3+EuQzqZG8CkTKw3ZZVH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A7ABCB-58E7-48FF-96A6-D2EC3C8ACBFB}">
  <a:tblStyle styleId="{C0A7ABCB-58E7-48FF-96A6-D2EC3C8ACB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990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06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348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04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8455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217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91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523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004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981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585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53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41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4133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370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30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83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7584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17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13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218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39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28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578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40"/>
          <p:cNvGrpSpPr/>
          <p:nvPr/>
        </p:nvGrpSpPr>
        <p:grpSpPr>
          <a:xfrm>
            <a:off x="-4" y="53"/>
            <a:ext cx="9429906" cy="1769752"/>
            <a:chOff x="-3" y="40"/>
            <a:chExt cx="7072430" cy="1327314"/>
          </a:xfrm>
        </p:grpSpPr>
        <p:sp>
          <p:nvSpPr>
            <p:cNvPr id="95" name="Google Shape;95;p40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endPara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96" name="Google Shape;96;p40"/>
            <p:cNvGrpSpPr/>
            <p:nvPr/>
          </p:nvGrpSpPr>
          <p:grpSpPr>
            <a:xfrm rot="10800000" flipH="1">
              <a:off x="2" y="40"/>
              <a:ext cx="6756166" cy="1327314"/>
              <a:chOff x="-2168137" y="330075"/>
              <a:chExt cx="8650661" cy="1699506"/>
            </a:xfrm>
          </p:grpSpPr>
          <p:sp>
            <p:nvSpPr>
              <p:cNvPr id="97" name="Google Shape;97;p40"/>
              <p:cNvSpPr/>
              <p:nvPr/>
            </p:nvSpPr>
            <p:spPr>
              <a:xfrm>
                <a:off x="-2168137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8" name="Google Shape;98;p4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99" name="Google Shape;99;p40"/>
            <p:cNvGrpSpPr/>
            <p:nvPr/>
          </p:nvGrpSpPr>
          <p:grpSpPr>
            <a:xfrm rot="10800000" flipH="1">
              <a:off x="-3" y="381007"/>
              <a:ext cx="7072430" cy="771743"/>
              <a:chOff x="-9092084" y="330075"/>
              <a:chExt cx="15574608" cy="1699501"/>
            </a:xfrm>
          </p:grpSpPr>
          <p:sp>
            <p:nvSpPr>
              <p:cNvPr id="100" name="Google Shape;100;p4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1" name="Google Shape;101;p40"/>
              <p:cNvSpPr/>
              <p:nvPr/>
            </p:nvSpPr>
            <p:spPr>
              <a:xfrm>
                <a:off x="4783024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02" name="Google Shape;102;p40"/>
          <p:cNvGrpSpPr/>
          <p:nvPr/>
        </p:nvGrpSpPr>
        <p:grpSpPr>
          <a:xfrm>
            <a:off x="9262456" y="5963629"/>
            <a:ext cx="2937105" cy="894392"/>
            <a:chOff x="5575241" y="4472722"/>
            <a:chExt cx="2202829" cy="670794"/>
          </a:xfrm>
        </p:grpSpPr>
        <p:sp>
          <p:nvSpPr>
            <p:cNvPr id="103" name="Google Shape;103;p40"/>
            <p:cNvSpPr/>
            <p:nvPr/>
          </p:nvSpPr>
          <p:spPr>
            <a:xfrm rot="10800000">
              <a:off x="5575241" y="4948333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rbel"/>
                <a:buNone/>
              </a:pPr>
              <a:endPara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4" name="Google Shape;104;p40"/>
            <p:cNvGrpSpPr/>
            <p:nvPr/>
          </p:nvGrpSpPr>
          <p:grpSpPr>
            <a:xfrm flipH="1">
              <a:off x="5734850" y="4472722"/>
              <a:ext cx="2040836" cy="670794"/>
              <a:chOff x="1297953" y="330075"/>
              <a:chExt cx="5169294" cy="1699505"/>
            </a:xfrm>
          </p:grpSpPr>
          <p:sp>
            <p:nvSpPr>
              <p:cNvPr id="105" name="Google Shape;105;p40"/>
              <p:cNvSpPr/>
              <p:nvPr/>
            </p:nvSpPr>
            <p:spPr>
              <a:xfrm>
                <a:off x="1297953" y="330080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4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07" name="Google Shape;107;p40"/>
            <p:cNvGrpSpPr/>
            <p:nvPr/>
          </p:nvGrpSpPr>
          <p:grpSpPr>
            <a:xfrm flipH="1">
              <a:off x="5578208" y="4646737"/>
              <a:ext cx="2199862" cy="304562"/>
              <a:chOff x="-5827152" y="330075"/>
              <a:chExt cx="12276017" cy="1699568"/>
            </a:xfrm>
          </p:grpSpPr>
          <p:sp>
            <p:nvSpPr>
              <p:cNvPr id="108" name="Google Shape;108;p40"/>
              <p:cNvSpPr/>
              <p:nvPr/>
            </p:nvSpPr>
            <p:spPr>
              <a:xfrm>
                <a:off x="-5827152" y="330143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9" name="Google Shape;109;p40"/>
              <p:cNvSpPr/>
              <p:nvPr/>
            </p:nvSpPr>
            <p:spPr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rbel"/>
                  <a:buNone/>
                </a:pPr>
                <a:endParaRPr sz="24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sp>
        <p:nvSpPr>
          <p:cNvPr id="110" name="Google Shape;110;p40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0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F2C9F0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5" name="Google Shape;165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2249"/>
              </a:buClr>
              <a:buSzPts val="5900"/>
              <a:buFont typeface="Corbel"/>
              <a:buNone/>
              <a:defRPr sz="5900" b="0">
                <a:solidFill>
                  <a:srgbClr val="4A22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3906981" y="1852122"/>
            <a:ext cx="2458230" cy="20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3"/>
          </p:nvPr>
        </p:nvSpPr>
        <p:spPr>
          <a:xfrm>
            <a:off x="6491805" y="1852122"/>
            <a:ext cx="2458230" cy="20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4"/>
          </p:nvPr>
        </p:nvSpPr>
        <p:spPr>
          <a:xfrm>
            <a:off x="9076629" y="1852122"/>
            <a:ext cx="2458230" cy="200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5"/>
          </p:nvPr>
        </p:nvSpPr>
        <p:spPr>
          <a:xfrm>
            <a:off x="3887792" y="3971924"/>
            <a:ext cx="2477419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6"/>
          </p:nvPr>
        </p:nvSpPr>
        <p:spPr>
          <a:xfrm>
            <a:off x="6472616" y="3971925"/>
            <a:ext cx="2477419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body" idx="7"/>
          </p:nvPr>
        </p:nvSpPr>
        <p:spPr>
          <a:xfrm>
            <a:off x="9070240" y="3971924"/>
            <a:ext cx="2477418" cy="8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7" name="Google Shape;77;p37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"/>
          <p:cNvSpPr txBox="1">
            <a:spLocks noGrp="1"/>
          </p:cNvSpPr>
          <p:nvPr>
            <p:ph type="ctrTitle" idx="4294967295"/>
          </p:nvPr>
        </p:nvSpPr>
        <p:spPr>
          <a:xfrm>
            <a:off x="0" y="1692275"/>
            <a:ext cx="8074025" cy="263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Curso-Taller para el entrenamiento de la Evaluación Gerontológica Integral en el marco del ICOPE </a:t>
            </a:r>
            <a:b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s-MX" sz="24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MX" sz="28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s-MX" sz="28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2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3" name="Google Shape;1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88" y="161291"/>
            <a:ext cx="1482769" cy="136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53953" y="142667"/>
            <a:ext cx="1247141" cy="13360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"/>
          <p:cNvSpPr txBox="1"/>
          <p:nvPr/>
        </p:nvSpPr>
        <p:spPr>
          <a:xfrm>
            <a:off x="5872770" y="4644245"/>
            <a:ext cx="46233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Ponente: Dra. Beatriz Hernández Monjaraz</a:t>
            </a:r>
            <a:endParaRPr/>
          </a:p>
        </p:txBody>
      </p:sp>
      <p:sp>
        <p:nvSpPr>
          <p:cNvPr id="196" name="Google Shape;196;p1"/>
          <p:cNvSpPr txBox="1"/>
          <p:nvPr/>
        </p:nvSpPr>
        <p:spPr>
          <a:xfrm>
            <a:off x="8318599" y="5569678"/>
            <a:ext cx="14051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Agosto, 2024</a:t>
            </a:r>
            <a:endParaRPr/>
          </a:p>
        </p:txBody>
      </p:sp>
      <p:sp>
        <p:nvSpPr>
          <p:cNvPr id="197" name="Google Shape;197;p1"/>
          <p:cNvSpPr txBox="1"/>
          <p:nvPr/>
        </p:nvSpPr>
        <p:spPr>
          <a:xfrm>
            <a:off x="1926978" y="241301"/>
            <a:ext cx="834542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Facultad de Estudios Superiores Zaragoza, UNAM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 de Investigación en Gerontología</a:t>
            </a:r>
            <a:endParaRPr/>
          </a:p>
        </p:txBody>
      </p:sp>
      <p:sp>
        <p:nvSpPr>
          <p:cNvPr id="198" name="Google Shape;198;p1"/>
          <p:cNvSpPr txBox="1"/>
          <p:nvPr/>
        </p:nvSpPr>
        <p:spPr>
          <a:xfrm>
            <a:off x="1449705" y="1965042"/>
            <a:ext cx="929259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Curso-Taller de Asesoría en la valoración de los dominios de la Atención Integrada para las Personas Mayores </a:t>
            </a:r>
            <a:br>
              <a:rPr lang="es-MX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MX" sz="2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ICOPE, Integrated Care for Older People</a:t>
            </a: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Salud bucodental</a:t>
            </a:r>
            <a:endParaRPr sz="2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9" name="Google Shape;19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522952" y="5637260"/>
            <a:ext cx="6241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PAPIME 308923</a:t>
            </a:r>
            <a:endParaRPr/>
          </a:p>
        </p:txBody>
      </p:sp>
      <p:sp>
        <p:nvSpPr>
          <p:cNvPr id="13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" descr="Sistema de numeración dental FDI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93" name="Google Shape;2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 descr="Numeración de los dientes, ¿qué número corresponde a cada pieza dental?"/>
          <p:cNvPicPr preferRelativeResize="0"/>
          <p:nvPr/>
        </p:nvPicPr>
        <p:blipFill rotWithShape="1">
          <a:blip r:embed="rId4">
            <a:alphaModFix/>
          </a:blip>
          <a:srcRect l="16835" r="16504"/>
          <a:stretch/>
        </p:blipFill>
        <p:spPr>
          <a:xfrm>
            <a:off x="425302" y="489332"/>
            <a:ext cx="5759986" cy="557453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"/>
          <p:cNvSpPr txBox="1">
            <a:spLocks noGrp="1"/>
          </p:cNvSpPr>
          <p:nvPr>
            <p:ph type="title"/>
          </p:nvPr>
        </p:nvSpPr>
        <p:spPr>
          <a:xfrm>
            <a:off x="5080612" y="120235"/>
            <a:ext cx="5759986" cy="195066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s-MX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de numeración dental FDI</a:t>
            </a:r>
            <a:endParaRPr/>
          </a:p>
        </p:txBody>
      </p:sp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1"/>
          <p:cNvGrpSpPr/>
          <p:nvPr/>
        </p:nvGrpSpPr>
        <p:grpSpPr>
          <a:xfrm>
            <a:off x="3653796" y="413550"/>
            <a:ext cx="4887949" cy="5516400"/>
            <a:chOff x="2718131" y="34913"/>
            <a:chExt cx="4887949" cy="5516400"/>
          </a:xfrm>
        </p:grpSpPr>
        <p:sp>
          <p:nvSpPr>
            <p:cNvPr id="301" name="Google Shape;301;p11"/>
            <p:cNvSpPr/>
            <p:nvPr/>
          </p:nvSpPr>
          <p:spPr>
            <a:xfrm>
              <a:off x="2903175" y="226940"/>
              <a:ext cx="4503896" cy="1564143"/>
            </a:xfrm>
            <a:prstGeom prst="ellipse">
              <a:avLst/>
            </a:prstGeom>
            <a:solidFill>
              <a:srgbClr val="BAD5EB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4725682" y="4056998"/>
              <a:ext cx="872848" cy="55862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7CBE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067271" y="4503896"/>
              <a:ext cx="4189671" cy="104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 txBox="1"/>
            <p:nvPr/>
          </p:nvSpPr>
          <p:spPr>
            <a:xfrm>
              <a:off x="3067271" y="4503896"/>
              <a:ext cx="4189671" cy="104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3125" tIns="263125" rIns="263125" bIns="263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700"/>
                <a:buFont typeface="Arial"/>
                <a:buNone/>
              </a:pPr>
              <a:r>
                <a:rPr lang="es-MX" sz="3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Índices bucales</a:t>
              </a: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4540638" y="1911886"/>
              <a:ext cx="1571126" cy="1571126"/>
            </a:xfrm>
            <a:prstGeom prst="ellipse">
              <a:avLst/>
            </a:prstGeom>
            <a:solidFill>
              <a:srgbClr val="0C9E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4770724" y="2141972"/>
              <a:ext cx="1110954" cy="1110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s-MX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IHOS</a:t>
              </a: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3416410" y="733192"/>
              <a:ext cx="1571126" cy="1571126"/>
            </a:xfrm>
            <a:prstGeom prst="ellipse">
              <a:avLst/>
            </a:prstGeom>
            <a:solidFill>
              <a:srgbClr val="0C9E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 txBox="1"/>
            <p:nvPr/>
          </p:nvSpPr>
          <p:spPr>
            <a:xfrm>
              <a:off x="3646496" y="963278"/>
              <a:ext cx="1110954" cy="1110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s-MX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Periodon-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s-MX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tograma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022450" y="353328"/>
              <a:ext cx="1571126" cy="1571126"/>
            </a:xfrm>
            <a:prstGeom prst="ellipse">
              <a:avLst/>
            </a:prstGeom>
            <a:solidFill>
              <a:srgbClr val="0C9ED5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 txBox="1"/>
            <p:nvPr/>
          </p:nvSpPr>
          <p:spPr>
            <a:xfrm>
              <a:off x="5252536" y="583414"/>
              <a:ext cx="1110954" cy="1110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25" tIns="24125" rIns="2412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s-MX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CPOD</a:t>
              </a:r>
              <a:endParaRPr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18131" y="34913"/>
              <a:ext cx="4887949" cy="39103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4800" y="30000"/>
                  </a:moveTo>
                  <a:lnTo>
                    <a:pt x="4800" y="30000"/>
                  </a:lnTo>
                  <a:cubicBezTo>
                    <a:pt x="4800" y="43255"/>
                    <a:pt x="29514" y="54000"/>
                    <a:pt x="60000" y="54000"/>
                  </a:cubicBezTo>
                  <a:cubicBezTo>
                    <a:pt x="90486" y="54000"/>
                    <a:pt x="115200" y="43255"/>
                    <a:pt x="115200" y="30000"/>
                  </a:cubicBezTo>
                  <a:cubicBezTo>
                    <a:pt x="115200" y="16745"/>
                    <a:pt x="90486" y="6000"/>
                    <a:pt x="60000" y="6000"/>
                  </a:cubicBezTo>
                  <a:cubicBezTo>
                    <a:pt x="29514" y="6000"/>
                    <a:pt x="4800" y="16745"/>
                    <a:pt x="4800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12700" cap="flat" cmpd="sng">
              <a:solidFill>
                <a:srgbClr val="0C9E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2" name="Google Shape;3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2"/>
          <p:cNvPicPr preferRelativeResize="0"/>
          <p:nvPr/>
        </p:nvPicPr>
        <p:blipFill rotWithShape="1">
          <a:blip r:embed="rId4">
            <a:alphaModFix/>
          </a:blip>
          <a:srcRect l="17169" t="14940" r="17138" b="15448"/>
          <a:stretch/>
        </p:blipFill>
        <p:spPr>
          <a:xfrm>
            <a:off x="815247" y="215511"/>
            <a:ext cx="11049919" cy="61471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3"/>
          <p:cNvPicPr preferRelativeResize="0"/>
          <p:nvPr/>
        </p:nvPicPr>
        <p:blipFill rotWithShape="1">
          <a:blip r:embed="rId3">
            <a:alphaModFix/>
          </a:blip>
          <a:srcRect t="5542" b="5613"/>
          <a:stretch/>
        </p:blipFill>
        <p:spPr>
          <a:xfrm>
            <a:off x="647545" y="324489"/>
            <a:ext cx="10896909" cy="556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"/>
          <p:cNvSpPr txBox="1"/>
          <p:nvPr/>
        </p:nvSpPr>
        <p:spPr>
          <a:xfrm>
            <a:off x="1297203" y="1416686"/>
            <a:ext cx="8794247" cy="4024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dientes que se examinan para la obtención del IEP son: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16: Primer Molar Superior Derecho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21: Incisivo Central Superior Izquierdo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24: Primer Premolar Superior Izquierdo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36: Primer Molar Inferior izquierdo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41: Incisivo Central Inferior Derecho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44: Primer Premolar Inferior Derecho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3934631" y="446298"/>
            <a:ext cx="44294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-MX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Periodontograma</a:t>
            </a:r>
            <a:endParaRPr sz="115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32" name="Google Shape;332;p14" descr="Qué es la periodontitis?"/>
          <p:cNvPicPr preferRelativeResize="0"/>
          <p:nvPr/>
        </p:nvPicPr>
        <p:blipFill rotWithShape="1">
          <a:blip r:embed="rId4">
            <a:alphaModFix/>
          </a:blip>
          <a:srcRect l="27471" t="9767" r="26308" b="4496"/>
          <a:stretch/>
        </p:blipFill>
        <p:spPr>
          <a:xfrm>
            <a:off x="8655954" y="2615609"/>
            <a:ext cx="2870991" cy="2995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5134037" y="190598"/>
            <a:ext cx="19239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alatino Linotype"/>
              <a:buNone/>
            </a:pPr>
            <a:r>
              <a:rPr lang="es-MX" sz="6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IHOS</a:t>
            </a:r>
            <a:endParaRPr/>
          </a:p>
        </p:txBody>
      </p:sp>
      <p:pic>
        <p:nvPicPr>
          <p:cNvPr id="338" name="Google Shape;338;p15" descr="4.4 INDICES PERIODONTALES - PORTAFOLIO DE DEB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1022" y="1995498"/>
            <a:ext cx="6712634" cy="4078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>
            <a:spLocks noGrp="1"/>
          </p:cNvSpPr>
          <p:nvPr>
            <p:ph type="title"/>
          </p:nvPr>
        </p:nvSpPr>
        <p:spPr>
          <a:xfrm>
            <a:off x="3321567" y="4511439"/>
            <a:ext cx="5533153" cy="55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"/>
              <a:buNone/>
            </a:pPr>
            <a:r>
              <a:rPr lang="es-MX" sz="3600"/>
              <a:t>Biopelícula dental</a:t>
            </a:r>
            <a:endParaRPr/>
          </a:p>
        </p:txBody>
      </p:sp>
      <p:pic>
        <p:nvPicPr>
          <p:cNvPr id="344" name="Google Shape;344;p16" descr="Formación de placa bacteriana ¿Cómo se forma la placa dental?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44229" y="1298316"/>
            <a:ext cx="5910491" cy="295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9499921" y="282650"/>
            <a:ext cx="2692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alatino Linotype"/>
              <a:buNone/>
            </a:pPr>
            <a:r>
              <a:rPr lang="es-MX" sz="6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IHOS</a:t>
            </a:r>
            <a:endParaRPr/>
          </a:p>
        </p:txBody>
      </p:sp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17" descr="El sarro o cálculo dental&quot; Es la placa... - Imagen Dental Odontologia  Integral | Facebook"/>
          <p:cNvPicPr preferRelativeResize="0"/>
          <p:nvPr/>
        </p:nvPicPr>
        <p:blipFill rotWithShape="1">
          <a:blip r:embed="rId3">
            <a:alphaModFix/>
          </a:blip>
          <a:srcRect l="11105" t="1744" r="10961"/>
          <a:stretch/>
        </p:blipFill>
        <p:spPr>
          <a:xfrm>
            <a:off x="3355576" y="430822"/>
            <a:ext cx="580969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 txBox="1"/>
          <p:nvPr/>
        </p:nvSpPr>
        <p:spPr>
          <a:xfrm>
            <a:off x="9306721" y="169325"/>
            <a:ext cx="274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Palatino Linotype"/>
              <a:buNone/>
            </a:pPr>
            <a:r>
              <a:rPr lang="es-MX" sz="6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IHOS</a:t>
            </a:r>
            <a:endParaRPr/>
          </a:p>
        </p:txBody>
      </p:sp>
      <p:sp>
        <p:nvSpPr>
          <p:cNvPr id="353" name="Google Shape;353;p17"/>
          <p:cNvSpPr txBox="1"/>
          <p:nvPr/>
        </p:nvSpPr>
        <p:spPr>
          <a:xfrm>
            <a:off x="414823" y="2644170"/>
            <a:ext cx="221311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Palatino Linotype"/>
              <a:buNone/>
            </a:pPr>
            <a:r>
              <a:rPr lang="es-MX" sz="44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Cálculo</a:t>
            </a:r>
            <a:r>
              <a:rPr lang="es-MX" sz="4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dental</a:t>
            </a:r>
            <a:endParaRPr/>
          </a:p>
        </p:txBody>
      </p:sp>
      <p:pic>
        <p:nvPicPr>
          <p:cNvPr id="354" name="Google Shape;35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8"/>
          <p:cNvPicPr preferRelativeResize="0"/>
          <p:nvPr/>
        </p:nvPicPr>
        <p:blipFill rotWithShape="1">
          <a:blip r:embed="rId3">
            <a:alphaModFix/>
          </a:blip>
          <a:srcRect t="5542" b="5613"/>
          <a:stretch/>
        </p:blipFill>
        <p:spPr>
          <a:xfrm>
            <a:off x="647545" y="324489"/>
            <a:ext cx="10896909" cy="556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/>
          <p:nvPr/>
        </p:nvSpPr>
        <p:spPr>
          <a:xfrm>
            <a:off x="432214" y="1592751"/>
            <a:ext cx="10962167" cy="4586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aplicador dará instrucciones de la prueba al paciente.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paciente se sentará cómodamente e introducirá un pedazo de cera rosa toda estación de 3x2cm.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aplicador dará inicio al cronómetro y el paciente masticará la cera rosa intentando dividirla en el mayor número posible de pedazos.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AutoNum type="arabicPeriod"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 termino de 30 segundos, el paciente escupirá todos los fragmentos. El evaluador los contará y anotará en el formato destinado para ello. Se recomienda correlacionar esta prueba con los datos que se obtienen de la dinamometría.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66" name="Google Shape;3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9"/>
          <p:cNvSpPr txBox="1"/>
          <p:nvPr/>
        </p:nvSpPr>
        <p:spPr>
          <a:xfrm>
            <a:off x="797619" y="499731"/>
            <a:ext cx="10703442" cy="2594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MX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Valoración de fuerza de músculos de la masticación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>
            <a:spLocks noGrp="1"/>
          </p:cNvSpPr>
          <p:nvPr>
            <p:ph type="title" idx="4294967295"/>
          </p:nvPr>
        </p:nvSpPr>
        <p:spPr>
          <a:xfrm>
            <a:off x="4549139" y="241301"/>
            <a:ext cx="31791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</a:pPr>
            <a:r>
              <a:rPr lang="es-MX" sz="3200" b="1">
                <a:solidFill>
                  <a:schemeClr val="dk1"/>
                </a:solidFill>
              </a:rPr>
              <a:t>Contenido </a:t>
            </a:r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body" idx="4294967295"/>
          </p:nvPr>
        </p:nvSpPr>
        <p:spPr>
          <a:xfrm>
            <a:off x="1217170" y="2360429"/>
            <a:ext cx="9606774" cy="470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I. </a:t>
            </a:r>
            <a:endParaRPr/>
          </a:p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II. </a:t>
            </a:r>
            <a:endParaRPr/>
          </a:p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III. </a:t>
            </a:r>
            <a:endParaRPr sz="2400" b="1"/>
          </a:p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IV. </a:t>
            </a:r>
            <a:endParaRPr/>
          </a:p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V. </a:t>
            </a:r>
            <a:endParaRPr/>
          </a:p>
          <a:p>
            <a:pPr marL="182880" lvl="0" indent="-18288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8841B"/>
              </a:buClr>
              <a:buSzPts val="2640"/>
              <a:buFont typeface="Noto Sans Symbols"/>
              <a:buChar char="❑"/>
            </a:pPr>
            <a:r>
              <a:rPr lang="es-MX" sz="2400" b="1"/>
              <a:t>VI. </a:t>
            </a:r>
            <a:endParaRPr sz="2600" b="1"/>
          </a:p>
          <a:p>
            <a:pPr marL="182880" lvl="0" indent="-18288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8841B"/>
              </a:buClr>
              <a:buSzPts val="2860"/>
              <a:buNone/>
            </a:pPr>
            <a:endParaRPr sz="2600" b="1"/>
          </a:p>
          <a:p>
            <a:pPr marL="18288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8841B"/>
              </a:buClr>
              <a:buSzPts val="3080"/>
              <a:buFont typeface="Noto Sans Symbols"/>
              <a:buNone/>
            </a:pPr>
            <a:endParaRPr sz="2800" b="1"/>
          </a:p>
          <a:p>
            <a:pPr marL="18288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A8841B"/>
              </a:buClr>
              <a:buSzPts val="3080"/>
              <a:buFont typeface="Noto Sans Symbols"/>
              <a:buNone/>
            </a:pPr>
            <a:endParaRPr sz="2800" b="1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Font typeface="Arial"/>
              <a:buNone/>
            </a:pPr>
            <a:endParaRPr sz="2800"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ts val="2800"/>
              <a:buFont typeface="Arial"/>
              <a:buNone/>
            </a:pPr>
            <a:endParaRPr sz="2800"/>
          </a:p>
          <a:p>
            <a:pPr marL="182880" lvl="0" indent="-50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pic>
        <p:nvPicPr>
          <p:cNvPr id="208" name="Google Shape;20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3669" y="37455"/>
            <a:ext cx="1408591" cy="1374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 txBox="1"/>
          <p:nvPr/>
        </p:nvSpPr>
        <p:spPr>
          <a:xfrm>
            <a:off x="1096491" y="1414371"/>
            <a:ext cx="9606774" cy="46508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Evaluación de ATM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Evaluación de mucosas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CPOD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Periodontograma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IHOS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Valoración de fuerza de músculos de la masticación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</a:pPr>
            <a:r>
              <a:rPr lang="es-MX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GOHAI</a:t>
            </a:r>
            <a:endParaRPr/>
          </a:p>
        </p:txBody>
      </p:sp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1531593" y="2432622"/>
            <a:ext cx="9421875" cy="2970000"/>
            <a:chOff x="91250" y="177247"/>
            <a:chExt cx="9421875" cy="2970000"/>
          </a:xfrm>
        </p:grpSpPr>
        <p:sp>
          <p:nvSpPr>
            <p:cNvPr id="373" name="Google Shape;373;p20"/>
            <p:cNvSpPr/>
            <p:nvPr/>
          </p:nvSpPr>
          <p:spPr>
            <a:xfrm>
              <a:off x="639687" y="177247"/>
              <a:ext cx="1715625" cy="1715625"/>
            </a:xfrm>
            <a:prstGeom prst="ellipse">
              <a:avLst/>
            </a:prstGeom>
            <a:solidFill>
              <a:srgbClr val="E97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005312" y="542872"/>
              <a:ext cx="984375" cy="9843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91250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 txBox="1"/>
            <p:nvPr/>
          </p:nvSpPr>
          <p:spPr>
            <a:xfrm>
              <a:off x="91250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s-MX" sz="2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CONDICIONES FISIOLÓGICAS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3944375" y="177247"/>
              <a:ext cx="1715625" cy="1715625"/>
            </a:xfrm>
            <a:prstGeom prst="ellipse">
              <a:avLst/>
            </a:prstGeom>
            <a:solidFill>
              <a:srgbClr val="176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4310000" y="542872"/>
              <a:ext cx="984375" cy="9843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395937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0"/>
            <p:cNvSpPr txBox="1"/>
            <p:nvPr/>
          </p:nvSpPr>
          <p:spPr>
            <a:xfrm>
              <a:off x="3395937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s-MX" sz="2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CONDICIONES PERSONALES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7249062" y="177247"/>
              <a:ext cx="1715625" cy="1715625"/>
            </a:xfrm>
            <a:prstGeom prst="ellipse">
              <a:avLst/>
            </a:prstGeom>
            <a:solidFill>
              <a:srgbClr val="0C9E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7614687" y="542872"/>
              <a:ext cx="984375" cy="9843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700625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0"/>
            <p:cNvSpPr txBox="1"/>
            <p:nvPr/>
          </p:nvSpPr>
          <p:spPr>
            <a:xfrm>
              <a:off x="6700625" y="2427247"/>
              <a:ext cx="28125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s-MX" sz="25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CONDICIONES SOCIALES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5" name="Google Shape;38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0"/>
          <p:cNvSpPr txBox="1"/>
          <p:nvPr/>
        </p:nvSpPr>
        <p:spPr>
          <a:xfrm>
            <a:off x="1440343" y="425414"/>
            <a:ext cx="9970911" cy="126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s-MX" sz="36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Índice de valoración de la salud oral Geriátrica (GOHAI)</a:t>
            </a:r>
            <a:endParaRPr/>
          </a:p>
        </p:txBody>
      </p:sp>
      <p:sp>
        <p:nvSpPr>
          <p:cNvPr id="1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21"/>
          <p:cNvGraphicFramePr/>
          <p:nvPr/>
        </p:nvGraphicFramePr>
        <p:xfrm>
          <a:off x="477012" y="201766"/>
          <a:ext cx="11238000" cy="6176200"/>
        </p:xfrm>
        <a:graphic>
          <a:graphicData uri="http://schemas.openxmlformats.org/drawingml/2006/table">
            <a:tbl>
              <a:tblPr>
                <a:noFill/>
                <a:tableStyleId>{C0A7ABCB-58E7-48FF-96A6-D2EC3C8ACBFB}</a:tableStyleId>
              </a:tblPr>
              <a:tblGrid>
                <a:gridCol w="7249000"/>
                <a:gridCol w="702375"/>
                <a:gridCol w="1099925"/>
                <a:gridCol w="848150"/>
                <a:gridCol w="728875"/>
                <a:gridCol w="609675"/>
              </a:tblGrid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Gohai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Siempre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Muchas veces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Alguna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Rara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Nunca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 ¿Limitó el tipo y la cantidad de comida que ingiero por problemas con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 ¿Tengo problemas al morder o masticar cualquier tipo de alimento (carne maciza o manzanas)?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 ¿Puedo tragar cómodamente?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 ¿Sus dientes (dentaduras) le impiden hablar en la forma que quiere?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 ¿Es capaz de comer cualquier cosa sin sentir molestia?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 ¿Evito el contacto con las personas por la condición de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 ¿Me siento contento con la apariencia de mis dientes, encías o dentaduras?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 ¿Utilizo medicamentos para aliviar dolor o algún malestar de mi boca?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9. ¿Me preocupan los problemas de mis dientes (dentadura) y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10. ¿Me siento nervioso(a) o intranquilo(a) por los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11. ¿Me siento incómodo(a) al comer frente a otras personas por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12. ¿Tengo molestias en dientes o encías  por sensibilidad al calor, al frío o alimentos dulces?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92" name="Google Shape;392;p21"/>
          <p:cNvSpPr/>
          <p:nvPr/>
        </p:nvSpPr>
        <p:spPr>
          <a:xfrm>
            <a:off x="331304" y="480060"/>
            <a:ext cx="7527235" cy="217037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3" name="Google Shape;393;p21"/>
          <p:cNvSpPr/>
          <p:nvPr/>
        </p:nvSpPr>
        <p:spPr>
          <a:xfrm>
            <a:off x="311427" y="3776870"/>
            <a:ext cx="7527235" cy="5300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94" name="Google Shape;394;p21"/>
          <p:cNvSpPr/>
          <p:nvPr/>
        </p:nvSpPr>
        <p:spPr>
          <a:xfrm>
            <a:off x="8269357" y="596349"/>
            <a:ext cx="3445629" cy="227937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 Linotype"/>
              <a:buNone/>
            </a:pPr>
            <a:r>
              <a:rPr lang="es-MX" sz="32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Condiciones fisiológicas</a:t>
            </a:r>
            <a:endParaRPr/>
          </a:p>
        </p:txBody>
      </p:sp>
      <p:sp>
        <p:nvSpPr>
          <p:cNvPr id="395" name="Google Shape;395;p21"/>
          <p:cNvSpPr/>
          <p:nvPr/>
        </p:nvSpPr>
        <p:spPr>
          <a:xfrm>
            <a:off x="331303" y="5847853"/>
            <a:ext cx="7527235" cy="5300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96" name="Google Shape;39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Google Shape;401;p22"/>
          <p:cNvGraphicFramePr/>
          <p:nvPr/>
        </p:nvGraphicFramePr>
        <p:xfrm>
          <a:off x="311426" y="0"/>
          <a:ext cx="11238000" cy="6176200"/>
        </p:xfrm>
        <a:graphic>
          <a:graphicData uri="http://schemas.openxmlformats.org/drawingml/2006/table">
            <a:tbl>
              <a:tblPr>
                <a:noFill/>
                <a:tableStyleId>{C0A7ABCB-58E7-48FF-96A6-D2EC3C8ACBFB}</a:tableStyleId>
              </a:tblPr>
              <a:tblGrid>
                <a:gridCol w="7249000"/>
                <a:gridCol w="702375"/>
                <a:gridCol w="1099925"/>
                <a:gridCol w="848150"/>
                <a:gridCol w="728875"/>
                <a:gridCol w="609675"/>
              </a:tblGrid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Gohai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Siempre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Muchas veces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Alguna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Rara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Nunca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 ¿Limitó el tipo y la cantidad de comida que ingiero por problemas con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 ¿Tengo problemas al morder o masticar cualquier tipo de alimento (carne maciza o manzanas)?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 ¿Puedo tragar cómodamente?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 ¿Sus dientes (dentaduras) le impiden hablar en la forma que quiere?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 ¿Es capaz de comer cualquier cosa sin sentir molestia?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 ¿Evito el contacto con las personas por la condición de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 ¿Me siento contento con la apariencia de mis dientes, encías o dentaduras?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 ¿Utilizo medicamentos para aliviar dolor o algún malestar de mi boca?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9. ¿Me preocupan los problemas de mis dientes (dentadura) y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10. ¿Me siento nervioso(a) o intranquilo(a) por los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11. ¿Me siento incómodo(a) al comer frente a otras personas por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12. ¿Tengo molestias en dientes o encías  por sensibilidad al calor, al frío o alimentos dulces?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02" name="Google Shape;402;p22"/>
          <p:cNvSpPr/>
          <p:nvPr/>
        </p:nvSpPr>
        <p:spPr>
          <a:xfrm>
            <a:off x="243434" y="4067807"/>
            <a:ext cx="7527235" cy="103876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258548" y="2988624"/>
            <a:ext cx="7527235" cy="5300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04" name="Google Shape;404;p22"/>
          <p:cNvSpPr/>
          <p:nvPr/>
        </p:nvSpPr>
        <p:spPr>
          <a:xfrm>
            <a:off x="8269357" y="3066350"/>
            <a:ext cx="3445629" cy="227937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Palatino Linotype"/>
              <a:buNone/>
            </a:pPr>
            <a:r>
              <a:rPr lang="es-MX" sz="32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Condiciones personales</a:t>
            </a:r>
            <a:endParaRPr/>
          </a:p>
        </p:txBody>
      </p:sp>
      <p:pic>
        <p:nvPicPr>
          <p:cNvPr id="405" name="Google Shape;4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23"/>
          <p:cNvGraphicFramePr/>
          <p:nvPr/>
        </p:nvGraphicFramePr>
        <p:xfrm>
          <a:off x="311426" y="0"/>
          <a:ext cx="11238000" cy="6176200"/>
        </p:xfrm>
        <a:graphic>
          <a:graphicData uri="http://schemas.openxmlformats.org/drawingml/2006/table">
            <a:tbl>
              <a:tblPr>
                <a:noFill/>
                <a:tableStyleId>{C0A7ABCB-58E7-48FF-96A6-D2EC3C8ACBFB}</a:tableStyleId>
              </a:tblPr>
              <a:tblGrid>
                <a:gridCol w="7249000"/>
                <a:gridCol w="702375"/>
                <a:gridCol w="1099925"/>
                <a:gridCol w="848150"/>
                <a:gridCol w="728875"/>
                <a:gridCol w="609675"/>
              </a:tblGrid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Gohai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Siempre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Muchas veces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Alguna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Rara vez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Nunca 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1. ¿Limitó el tipo y la cantidad de comida que ingiero por problemas con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 ¿Tengo problemas al morder o masticar cualquier tipo de alimento (carne maciza o manzanas)?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3. ¿Puedo tragar cómodamente?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4. ¿Sus dientes (dentaduras) le impiden hablar en la forma que quiere?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86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5. ¿Es capaz de comer cualquier cosa sin sentir molestia?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6. ¿Evito el contacto con las personas por la condición de mis dientes (dentadura)?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 ¿Me siento contento con la apariencia de mis dientes, encías o dentaduras?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1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8. ¿Utilizo medicamentos para aliviar dolor o algún malestar de mi boca?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9. ¿Me preocupan los problemas de mis dientes (dentadura) y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10. ¿Me siento nervioso(a) o intranquilo(a) por los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11. ¿Me siento incómodo(a) al comer frente a otras personas por problemas con mis dientes (dentadura) o encías?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42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12. ¿Tengo molestias en dientes o encías  por sensibilidad al calor, al frío o alimentos dulces?</a:t>
                      </a:r>
                      <a:endParaRPr sz="16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7900" marR="77900" marT="108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411" name="Google Shape;411;p23"/>
          <p:cNvSpPr/>
          <p:nvPr/>
        </p:nvSpPr>
        <p:spPr>
          <a:xfrm>
            <a:off x="145840" y="5096990"/>
            <a:ext cx="7527235" cy="5300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2" name="Google Shape;412;p23"/>
          <p:cNvSpPr/>
          <p:nvPr/>
        </p:nvSpPr>
        <p:spPr>
          <a:xfrm>
            <a:off x="258548" y="2468118"/>
            <a:ext cx="7527235" cy="530087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13" name="Google Shape;413;p23"/>
          <p:cNvSpPr/>
          <p:nvPr/>
        </p:nvSpPr>
        <p:spPr>
          <a:xfrm>
            <a:off x="8156649" y="3429000"/>
            <a:ext cx="3445629" cy="227937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</a:pPr>
            <a:r>
              <a:rPr lang="es-MX"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Condiciones sociales</a:t>
            </a:r>
            <a:endParaRPr/>
          </a:p>
        </p:txBody>
      </p:sp>
      <p:pic>
        <p:nvPicPr>
          <p:cNvPr id="414" name="Google Shape;41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3"/>
          <p:cNvGrpSpPr/>
          <p:nvPr/>
        </p:nvGrpSpPr>
        <p:grpSpPr>
          <a:xfrm>
            <a:off x="2760069" y="158948"/>
            <a:ext cx="6445121" cy="5881011"/>
            <a:chOff x="2409917" y="4712"/>
            <a:chExt cx="6445121" cy="5881011"/>
          </a:xfrm>
        </p:grpSpPr>
        <p:sp>
          <p:nvSpPr>
            <p:cNvPr id="216" name="Google Shape;216;p3"/>
            <p:cNvSpPr/>
            <p:nvPr/>
          </p:nvSpPr>
          <p:spPr>
            <a:xfrm>
              <a:off x="4868997" y="2295143"/>
              <a:ext cx="1526961" cy="1526961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 txBox="1"/>
            <p:nvPr/>
          </p:nvSpPr>
          <p:spPr>
            <a:xfrm>
              <a:off x="5092615" y="2518761"/>
              <a:ext cx="1079725" cy="107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s-MX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Revisión bucal</a:t>
              </a: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 rot="-5400000">
              <a:off x="5430223" y="1636506"/>
              <a:ext cx="404510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 txBox="1"/>
            <p:nvPr/>
          </p:nvSpPr>
          <p:spPr>
            <a:xfrm rot="-5400000">
              <a:off x="5490900" y="1812572"/>
              <a:ext cx="283157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642804" y="4712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 txBox="1"/>
            <p:nvPr/>
          </p:nvSpPr>
          <p:spPr>
            <a:xfrm>
              <a:off x="4932673" y="228366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Dientes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 rot="-2314286">
              <a:off x="6303230" y="2098590"/>
              <a:ext cx="342720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 txBox="1"/>
            <p:nvPr/>
          </p:nvSpPr>
          <p:spPr>
            <a:xfrm rot="-2314286">
              <a:off x="6314446" y="2246031"/>
              <a:ext cx="239904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6433440" y="867037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 txBox="1"/>
            <p:nvPr/>
          </p:nvSpPr>
          <p:spPr>
            <a:xfrm>
              <a:off x="6723309" y="1090691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Periodonto</a:t>
              </a: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 rot="771429">
              <a:off x="6491836" y="2999767"/>
              <a:ext cx="293302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 txBox="1"/>
            <p:nvPr/>
          </p:nvSpPr>
          <p:spPr>
            <a:xfrm rot="771429">
              <a:off x="6492939" y="3105366"/>
              <a:ext cx="205311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875690" y="2804663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 txBox="1"/>
            <p:nvPr/>
          </p:nvSpPr>
          <p:spPr>
            <a:xfrm>
              <a:off x="7165559" y="3028317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Mucosas</a:t>
              </a: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 rot="3857143">
              <a:off x="5923385" y="3781184"/>
              <a:ext cx="391960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 txBox="1"/>
            <p:nvPr/>
          </p:nvSpPr>
          <p:spPr>
            <a:xfrm rot="3857143">
              <a:off x="5956669" y="3843601"/>
              <a:ext cx="274372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703767" y="4358519"/>
              <a:ext cx="184487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 txBox="1"/>
            <p:nvPr/>
          </p:nvSpPr>
          <p:spPr>
            <a:xfrm>
              <a:off x="5973943" y="4582173"/>
              <a:ext cx="1304526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Lengua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 rot="6942857">
              <a:off x="4953025" y="3778046"/>
              <a:ext cx="388153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 txBox="1"/>
            <p:nvPr/>
          </p:nvSpPr>
          <p:spPr>
            <a:xfrm rot="-3857143">
              <a:off x="5036510" y="3840978"/>
              <a:ext cx="271707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3649075" y="4358519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 txBox="1"/>
            <p:nvPr/>
          </p:nvSpPr>
          <p:spPr>
            <a:xfrm>
              <a:off x="3938944" y="4582173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Tejidos duros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 rot="10028571">
              <a:off x="4479818" y="2999767"/>
              <a:ext cx="293302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 txBox="1"/>
            <p:nvPr/>
          </p:nvSpPr>
          <p:spPr>
            <a:xfrm rot="-771429">
              <a:off x="4566706" y="3105366"/>
              <a:ext cx="205311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09917" y="2804663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 txBox="1"/>
            <p:nvPr/>
          </p:nvSpPr>
          <p:spPr>
            <a:xfrm>
              <a:off x="2699786" y="3028317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Músculos</a:t>
              </a: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 rot="-8485714">
              <a:off x="4619006" y="2098590"/>
              <a:ext cx="342720" cy="5769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5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 txBox="1"/>
            <p:nvPr/>
          </p:nvSpPr>
          <p:spPr>
            <a:xfrm rot="2314286">
              <a:off x="4710606" y="2246031"/>
              <a:ext cx="239904" cy="34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852167" y="867037"/>
              <a:ext cx="1979348" cy="1527204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10567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3142036" y="1090691"/>
              <a:ext cx="1399610" cy="1079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s-MX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ATM</a:t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6" name="Google Shape;2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"/>
          <p:cNvPicPr preferRelativeResize="0"/>
          <p:nvPr/>
        </p:nvPicPr>
        <p:blipFill rotWithShape="1">
          <a:blip r:embed="rId3">
            <a:alphaModFix/>
          </a:blip>
          <a:srcRect l="42935" t="27703" r="11526" b="43941"/>
          <a:stretch/>
        </p:blipFill>
        <p:spPr>
          <a:xfrm>
            <a:off x="99495" y="84667"/>
            <a:ext cx="11810684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1546372" y="276749"/>
            <a:ext cx="9099255" cy="6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ct val="100000"/>
              <a:buFont typeface="Play"/>
              <a:buNone/>
            </a:pPr>
            <a:r>
              <a:rPr lang="es-MX" sz="5400">
                <a:solidFill>
                  <a:srgbClr val="454545"/>
                </a:solidFill>
              </a:rPr>
              <a:t>Evaluación de ATM</a:t>
            </a:r>
            <a:endParaRPr/>
          </a:p>
        </p:txBody>
      </p:sp>
      <p:pic>
        <p:nvPicPr>
          <p:cNvPr id="258" name="Google Shape;2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5" descr="Trastornos de articulación temporomandibular - Síntomas y causas - Mayo  Clinic"/>
          <p:cNvPicPr preferRelativeResize="0"/>
          <p:nvPr/>
        </p:nvPicPr>
        <p:blipFill rotWithShape="1">
          <a:blip r:embed="rId4">
            <a:alphaModFix/>
          </a:blip>
          <a:srcRect b="4146"/>
          <a:stretch/>
        </p:blipFill>
        <p:spPr>
          <a:xfrm>
            <a:off x="2598435" y="1478909"/>
            <a:ext cx="5884553" cy="39001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6"/>
          <p:cNvPicPr preferRelativeResize="0"/>
          <p:nvPr/>
        </p:nvPicPr>
        <p:blipFill rotWithShape="1">
          <a:blip r:embed="rId3">
            <a:alphaModFix/>
          </a:blip>
          <a:srcRect l="44651" t="20681" r="21424" b="16860"/>
          <a:stretch/>
        </p:blipFill>
        <p:spPr>
          <a:xfrm>
            <a:off x="358817" y="0"/>
            <a:ext cx="6751674" cy="652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6"/>
          <p:cNvSpPr/>
          <p:nvPr/>
        </p:nvSpPr>
        <p:spPr>
          <a:xfrm>
            <a:off x="6096000" y="477569"/>
            <a:ext cx="1275908" cy="138223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alatino Linotype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Puntaje</a:t>
            </a:r>
            <a:endParaRPr/>
          </a:p>
        </p:txBody>
      </p:sp>
      <p:pic>
        <p:nvPicPr>
          <p:cNvPr id="266" name="Google Shape;266;p6" descr="Disfunción de la Articulación Temporomandibular (ATM) - Dentist Downers  Grove, IL - Dental Spanish Education Libra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06586" y="1304124"/>
            <a:ext cx="4447696" cy="4447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7"/>
          <p:cNvPicPr preferRelativeResize="0"/>
          <p:nvPr/>
        </p:nvPicPr>
        <p:blipFill rotWithShape="1">
          <a:blip r:embed="rId3">
            <a:alphaModFix/>
          </a:blip>
          <a:srcRect l="40972" t="14814" r="10139" b="53354"/>
          <a:stretch/>
        </p:blipFill>
        <p:spPr>
          <a:xfrm>
            <a:off x="0" y="13857"/>
            <a:ext cx="9734868" cy="3415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7" descr="Anatomía de la boca. Límites de la cavidad bucal | Cavidad bucal, Anatomía  dental, Bucal"/>
          <p:cNvPicPr preferRelativeResize="0"/>
          <p:nvPr/>
        </p:nvPicPr>
        <p:blipFill rotWithShape="1">
          <a:blip r:embed="rId4">
            <a:alphaModFix/>
          </a:blip>
          <a:srcRect l="62240" t="1031" r="11273" b="31089"/>
          <a:stretch/>
        </p:blipFill>
        <p:spPr>
          <a:xfrm>
            <a:off x="7205849" y="2631614"/>
            <a:ext cx="2235200" cy="379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6983" y="3429000"/>
            <a:ext cx="1923974" cy="235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8"/>
          <p:cNvPicPr preferRelativeResize="0"/>
          <p:nvPr/>
        </p:nvPicPr>
        <p:blipFill rotWithShape="1">
          <a:blip r:embed="rId3">
            <a:alphaModFix/>
          </a:blip>
          <a:srcRect l="40278" t="15587" r="23750" b="52964"/>
          <a:stretch/>
        </p:blipFill>
        <p:spPr>
          <a:xfrm>
            <a:off x="0" y="0"/>
            <a:ext cx="10389154" cy="48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9"/>
          <p:cNvPicPr preferRelativeResize="0"/>
          <p:nvPr/>
        </p:nvPicPr>
        <p:blipFill rotWithShape="1">
          <a:blip r:embed="rId3">
            <a:alphaModFix/>
          </a:blip>
          <a:srcRect t="5542" b="5613"/>
          <a:stretch/>
        </p:blipFill>
        <p:spPr>
          <a:xfrm>
            <a:off x="647545" y="324489"/>
            <a:ext cx="10896909" cy="5566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1440" y="6443506"/>
            <a:ext cx="12481560" cy="48357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574212"/>
            <a:ext cx="3086100" cy="20746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PAPIME 308923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Panorámica</PresentationFormat>
  <Paragraphs>328</Paragraphs>
  <Slides>23</Slides>
  <Notes>23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4" baseType="lpstr">
      <vt:lpstr>Palatino Linotype</vt:lpstr>
      <vt:lpstr>Verdana</vt:lpstr>
      <vt:lpstr>Arial</vt:lpstr>
      <vt:lpstr>Noto Sans Symbols</vt:lpstr>
      <vt:lpstr>Calibri</vt:lpstr>
      <vt:lpstr>Play</vt:lpstr>
      <vt:lpstr>Corbel</vt:lpstr>
      <vt:lpstr>Arvo</vt:lpstr>
      <vt:lpstr>Times New Roman</vt:lpstr>
      <vt:lpstr>Marco</vt:lpstr>
      <vt:lpstr>Tema de Office</vt:lpstr>
      <vt:lpstr>Curso-Taller para el entrenamiento de la Evaluación Gerontológica Integral en el marco del ICOPE     </vt:lpstr>
      <vt:lpstr>Contenido </vt:lpstr>
      <vt:lpstr>Presentación de PowerPoint</vt:lpstr>
      <vt:lpstr>Presentación de PowerPoint</vt:lpstr>
      <vt:lpstr>Evaluación de ATM</vt:lpstr>
      <vt:lpstr>Presentación de PowerPoint</vt:lpstr>
      <vt:lpstr>Presentación de PowerPoint</vt:lpstr>
      <vt:lpstr>Presentación de PowerPoint</vt:lpstr>
      <vt:lpstr>Presentación de PowerPoint</vt:lpstr>
      <vt:lpstr>Sistema de numeración dental FDI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Biopelícula dental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Curso-Taller para el entrenamiento de la Evaluación Gerontológica Integral en el marco del ICOPE</dc:title>
  <dc:creator>BEATRIZ HERNANDEZ MONJARAZ</dc:creator>
  <cp:lastModifiedBy>Cuenta Microsoft</cp:lastModifiedBy>
  <cp:revision>2</cp:revision>
  <dcterms:created xsi:type="dcterms:W3CDTF">2023-06-14T18:33:17Z</dcterms:created>
  <dcterms:modified xsi:type="dcterms:W3CDTF">2025-03-25T12:14:42Z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