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423" r:id="rId2"/>
    <p:sldId id="291" r:id="rId3"/>
    <p:sldId id="452" r:id="rId4"/>
    <p:sldId id="453" r:id="rId5"/>
    <p:sldId id="454" r:id="rId6"/>
    <p:sldId id="455" r:id="rId7"/>
    <p:sldId id="451" r:id="rId8"/>
    <p:sldId id="428" r:id="rId9"/>
    <p:sldId id="429" r:id="rId10"/>
    <p:sldId id="326" r:id="rId11"/>
    <p:sldId id="430" r:id="rId12"/>
    <p:sldId id="431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 Hirose" initials="M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CF7D31"/>
    <a:srgbClr val="A88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97"/>
  </p:normalViewPr>
  <p:slideViewPr>
    <p:cSldViewPr snapToGrid="0" snapToObjects="1">
      <p:cViewPr varScale="1">
        <p:scale>
          <a:sx n="109" d="100"/>
          <a:sy n="109" d="100"/>
        </p:scale>
        <p:origin x="181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-6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2F23-77DF-D847-8B9C-700F24AD9C57}" type="datetimeFigureOut">
              <a:rPr lang="en-US" smtClean="0"/>
              <a:pPr/>
              <a:t>3/25/2025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1553-D5A2-1948-B1E3-85272F66785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642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F37B5A-8B22-4860-8C11-24999B3FD5E9}" type="slidenum">
              <a:rPr lang="es-ES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88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976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23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726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0791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633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647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650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202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21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244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F37B5A-8B22-4860-8C11-24999B3FD5E9}" type="slidenum">
              <a:rPr lang="es-ES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8541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4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385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92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F37B5A-8B22-4860-8C11-24999B3FD5E9}" type="slidenum">
              <a:rPr lang="es-ES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31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312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425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173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50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64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18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9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7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5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9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5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4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98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37774/9789275326275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publications/i/item/9789240015128" TargetMode="External"/><Relationship Id="rId5" Type="http://schemas.openxmlformats.org/officeDocument/2006/relationships/hyperlink" Target="https://doi.org/10.1016/j.foodres.2022.111476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2262" y="1929597"/>
            <a:ext cx="8073014" cy="2630995"/>
          </a:xfrm>
        </p:spPr>
        <p:txBody>
          <a:bodyPr>
            <a:noAutofit/>
          </a:bodyPr>
          <a:lstStyle/>
          <a:p>
            <a:r>
              <a:rPr lang="es-ES" sz="2400" b="1" dirty="0"/>
              <a:t>Curso-Taller </a:t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>“Enseñanza del modelo de envejecimiento saludable: valoración de los dominios de la Atención Integrada para las Personas Mayores ICOPE”.</a:t>
            </a:r>
            <a:br>
              <a:rPr lang="es-ES" sz="2400" b="1" dirty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Dominio Autocuidado </a:t>
            </a: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endParaRPr lang="es-ES" sz="2400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99" y="241301"/>
            <a:ext cx="838201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3505"/>
            <a:ext cx="9144000" cy="414495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6794598" y="5569678"/>
            <a:ext cx="14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Agosto, 2024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55534" y="1040334"/>
            <a:ext cx="6295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 de Estudios Superiores Zaragoza, UNAM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de Investigación en Gerontología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  <a:p>
            <a:r>
              <a:rPr lang="es-MX" sz="2400" b="1" dirty="0" smtClean="0">
                <a:cs typeface="Arial" panose="020B0604020202020204" pitchFamily="34" charset="0"/>
              </a:rPr>
              <a:t>Objetivo</a:t>
            </a:r>
            <a:r>
              <a:rPr lang="es-MX" sz="2400" b="1" dirty="0">
                <a:cs typeface="Arial" panose="020B0604020202020204" pitchFamily="34" charset="0"/>
              </a:rPr>
              <a:t>:</a:t>
            </a:r>
            <a:r>
              <a:rPr lang="es-MX" sz="2400" dirty="0">
                <a:cs typeface="Arial" panose="020B0604020202020204" pitchFamily="34" charset="0"/>
              </a:rPr>
              <a:t> </a:t>
            </a:r>
            <a:r>
              <a:rPr lang="es-MX" sz="2400" dirty="0"/>
              <a:t>Determinar problemas de insomnio en personas adultas </a:t>
            </a:r>
            <a:r>
              <a:rPr lang="es-MX" sz="2400" dirty="0" smtClean="0"/>
              <a:t>mayores</a:t>
            </a:r>
          </a:p>
          <a:p>
            <a:endParaRPr lang="es-MX" sz="2400" dirty="0">
              <a:cs typeface="Arial" panose="020B0604020202020204" pitchFamily="34" charset="0"/>
            </a:endParaRPr>
          </a:p>
          <a:p>
            <a:r>
              <a:rPr lang="es-MX" sz="2400" b="1" dirty="0">
                <a:cs typeface="Arial" panose="020B0604020202020204" pitchFamily="34" charset="0"/>
              </a:rPr>
              <a:t>Características:</a:t>
            </a:r>
            <a:r>
              <a:rPr lang="es-MX" sz="2400" dirty="0">
                <a:cs typeface="Arial" panose="020B0604020202020204" pitchFamily="34" charset="0"/>
              </a:rPr>
              <a:t> </a:t>
            </a:r>
            <a:r>
              <a:rPr lang="es-MX" sz="2400" dirty="0"/>
              <a:t>Es un cuestionario de 8 ítems (preguntas) en formato tipo Likert con 4 opciones de respuesta, el cual puede ser de </a:t>
            </a:r>
            <a:r>
              <a:rPr lang="es-MX" sz="2400" dirty="0" err="1"/>
              <a:t>autoaplicación</a:t>
            </a:r>
            <a:r>
              <a:rPr lang="es-MX" sz="2400" dirty="0"/>
              <a:t>.</a:t>
            </a:r>
          </a:p>
          <a:p>
            <a:pPr marL="0" indent="0" algn="just">
              <a:buNone/>
            </a:pPr>
            <a:endParaRPr lang="es-MX" sz="2400" dirty="0">
              <a:cs typeface="Arial" panose="020B0604020202020204" pitchFamily="34" charset="0"/>
            </a:endParaRPr>
          </a:p>
          <a:p>
            <a:pPr marL="0" indent="0" algn="just">
              <a:buFont typeface="Arial" charset="0"/>
              <a:buNone/>
            </a:pPr>
            <a:endParaRPr lang="es-ES" sz="24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400" b="1" u="sng" dirty="0"/>
              <a:t>Escala de Evaluación</a:t>
            </a:r>
            <a:endParaRPr lang="es-MX" sz="2400" dirty="0"/>
          </a:p>
          <a:p>
            <a:pPr algn="just"/>
            <a:r>
              <a:rPr lang="es-MX" sz="2400" dirty="0"/>
              <a:t>El instrumento está conformado por 8 preguntas con 4 opciones de respuesta, a las cuales se les otorga un puntaje de 0 a 3. </a:t>
            </a:r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La </a:t>
            </a:r>
            <a:r>
              <a:rPr lang="es-MX" sz="2400" dirty="0"/>
              <a:t>calificación global es de </a:t>
            </a:r>
            <a:r>
              <a:rPr lang="es-MX" sz="2400" b="1" dirty="0"/>
              <a:t>0 a 24 </a:t>
            </a:r>
            <a:r>
              <a:rPr lang="es-MX" sz="2400" dirty="0"/>
              <a:t>puntos, considerando diferentes intensidades de insomnio, la puntuación máxima se relaciona con una mayor severidad del insomnio. </a:t>
            </a:r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De </a:t>
            </a:r>
            <a:r>
              <a:rPr lang="es-MX" sz="2400" dirty="0"/>
              <a:t>acuerdo a la validación para la población mexicana la puntuación </a:t>
            </a:r>
            <a:r>
              <a:rPr lang="es-MX" sz="2400" b="1" dirty="0">
                <a:solidFill>
                  <a:srgbClr val="002060"/>
                </a:solidFill>
              </a:rPr>
              <a:t>igual o mayor de 8 puntos marca la presencia del insomnio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3" y="241301"/>
            <a:ext cx="817418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615" t="21876" r="26149" b="8238"/>
          <a:stretch/>
        </p:blipFill>
        <p:spPr>
          <a:xfrm>
            <a:off x="237133" y="274638"/>
            <a:ext cx="8712903" cy="6403253"/>
          </a:xfrm>
          <a:prstGeom prst="rect">
            <a:avLst/>
          </a:prstGeom>
        </p:spPr>
      </p:pic>
      <p:sp>
        <p:nvSpPr>
          <p:cNvPr id="5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2400" dirty="0">
              <a:cs typeface="Arial" panose="020B0604020202020204" pitchFamily="34" charset="0"/>
            </a:endParaRPr>
          </a:p>
          <a:p>
            <a:pPr algn="ctr"/>
            <a:endParaRPr lang="es-MX" sz="2400" b="1" dirty="0"/>
          </a:p>
          <a:p>
            <a:pPr algn="ctr"/>
            <a:r>
              <a:rPr lang="es-MX" b="1" dirty="0"/>
              <a:t>Escala de Somnolencia de </a:t>
            </a:r>
            <a:r>
              <a:rPr lang="es-MX" b="1" dirty="0" err="1"/>
              <a:t>Epworth</a:t>
            </a:r>
            <a:endParaRPr lang="es-MX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0056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685800" y="2673144"/>
            <a:ext cx="8229600" cy="1594055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 smtClean="0"/>
              <a:t>La </a:t>
            </a:r>
            <a:r>
              <a:rPr lang="es-MX" sz="2400" b="1" dirty="0"/>
              <a:t>somnolencia subjetiva se puede definir como un impulso para conciliar el sueño. Es un indicador sensible de sueño insuficiente y alteración de la función de </a:t>
            </a:r>
            <a:r>
              <a:rPr lang="es-MX" sz="2400" b="1" dirty="0" smtClean="0"/>
              <a:t>vigilia.</a:t>
            </a:r>
            <a:endParaRPr lang="es-MX" sz="2400" b="1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3"/>
            <a:ext cx="8229600" cy="3849520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336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68036" y="2344088"/>
            <a:ext cx="81187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2400" b="1" dirty="0">
                <a:ea typeface="Times New Roman" panose="02020603050405020304" pitchFamily="18" charset="0"/>
              </a:rPr>
              <a:t>Objetivo: </a:t>
            </a:r>
            <a:r>
              <a:rPr lang="es-MX" sz="2400" dirty="0">
                <a:ea typeface="Times New Roman" panose="02020603050405020304" pitchFamily="18" charset="0"/>
              </a:rPr>
              <a:t>Determinar problemas de somnolencia excesiva diurna en personas adultas mayores</a:t>
            </a:r>
            <a:r>
              <a:rPr lang="es-MX" sz="2400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MX" sz="2400" dirty="0">
              <a:ea typeface="Times New Roman" panose="02020603050405020304" pitchFamily="18" charset="0"/>
            </a:endParaRPr>
          </a:p>
          <a:p>
            <a:r>
              <a:rPr lang="es-MX" sz="2400" b="1" dirty="0">
                <a:ea typeface="Times New Roman" panose="02020603050405020304" pitchFamily="18" charset="0"/>
              </a:rPr>
              <a:t>Características: </a:t>
            </a:r>
            <a:r>
              <a:rPr lang="es-MX" sz="2400" dirty="0">
                <a:ea typeface="Times New Roman" panose="02020603050405020304" pitchFamily="18" charset="0"/>
              </a:rPr>
              <a:t>Es un cuestionario de </a:t>
            </a:r>
            <a:r>
              <a:rPr lang="es-MX" sz="2400" dirty="0" err="1">
                <a:ea typeface="Times New Roman" panose="02020603050405020304" pitchFamily="18" charset="0"/>
              </a:rPr>
              <a:t>autoreporte</a:t>
            </a:r>
            <a:r>
              <a:rPr lang="es-MX" sz="2400" dirty="0">
                <a:ea typeface="Times New Roman" panose="02020603050405020304" pitchFamily="18" charset="0"/>
              </a:rPr>
              <a:t>, que permite clasificar la severidad de problemas de somnolencia</a:t>
            </a:r>
            <a:endParaRPr lang="es-MX" sz="2400" dirty="0"/>
          </a:p>
        </p:txBody>
      </p: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5822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346363" y="1792599"/>
            <a:ext cx="84651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Escala de evaluación: </a:t>
            </a:r>
            <a:endParaRPr lang="es-MX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A cada una de las respuestas se les otorga un puntaje de 0 a 3. </a:t>
            </a:r>
            <a:endParaRPr lang="es-MX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MX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calificación global es mínimo 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0 puntos y máximo 24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, considerando diferentes intensidades de somnolencia diurna. </a:t>
            </a:r>
            <a:endParaRPr lang="es-MX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MX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puntaje </a:t>
            </a:r>
            <a:r>
              <a:rPr lang="es-MX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igual o mayor a 11 es sugestiva de somnolencia patológica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que amerita una visita a la clínica de trastornos del sueño. 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79855" algn="l"/>
              </a:tabLst>
            </a:pPr>
            <a:r>
              <a:rPr lang="es-MX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MX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s-MX" dirty="0"/>
          </a:p>
        </p:txBody>
      </p: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547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6042" t="22633" r="25616" b="7481"/>
          <a:stretch/>
        </p:blipFill>
        <p:spPr>
          <a:xfrm>
            <a:off x="96981" y="96982"/>
            <a:ext cx="8950038" cy="6636327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0355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662545" y="2853432"/>
            <a:ext cx="5818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3200" b="1" dirty="0">
                <a:ea typeface="Times New Roman" panose="02020603050405020304" pitchFamily="18" charset="0"/>
              </a:rPr>
              <a:t>Escala Stop</a:t>
            </a:r>
          </a:p>
          <a:p>
            <a:pPr algn="ctr">
              <a:spcAft>
                <a:spcPts val="0"/>
              </a:spcAft>
            </a:pPr>
            <a:r>
              <a:rPr lang="es-MX" sz="3200" b="1" dirty="0">
                <a:ea typeface="Times New Roman" panose="02020603050405020304" pitchFamily="18" charset="0"/>
              </a:rPr>
              <a:t>Riesgo De Apnea Del Sueño</a:t>
            </a:r>
            <a:endParaRPr lang="es-MX" sz="3200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2620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457200" y="145923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400" b="1" dirty="0">
                <a:ea typeface="Times New Roman" panose="02020603050405020304" pitchFamily="18" charset="0"/>
              </a:rPr>
              <a:t>Objetivo</a:t>
            </a:r>
          </a:p>
          <a:p>
            <a:pPr algn="just">
              <a:spcAft>
                <a:spcPts val="0"/>
              </a:spcAft>
            </a:pPr>
            <a:r>
              <a:rPr lang="es-MX" sz="2400" dirty="0"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MX" sz="2400" dirty="0">
                <a:ea typeface="Times New Roman" panose="02020603050405020304" pitchFamily="18" charset="0"/>
              </a:rPr>
              <a:t>Detectar pacientes con síndromes de apneas  o </a:t>
            </a:r>
            <a:r>
              <a:rPr lang="es-MX" sz="2400" dirty="0" err="1">
                <a:ea typeface="Times New Roman" panose="02020603050405020304" pitchFamily="18" charset="0"/>
              </a:rPr>
              <a:t>hipopneas</a:t>
            </a:r>
            <a:r>
              <a:rPr lang="es-MX" sz="2400" dirty="0">
                <a:ea typeface="Times New Roman" panose="02020603050405020304" pitchFamily="18" charset="0"/>
              </a:rPr>
              <a:t> obstructivas del sueño.</a:t>
            </a:r>
          </a:p>
          <a:p>
            <a:pPr algn="just">
              <a:spcAft>
                <a:spcPts val="0"/>
              </a:spcAft>
            </a:pPr>
            <a:r>
              <a:rPr lang="es-MX" sz="2400" dirty="0"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MX" sz="2400" b="1" dirty="0">
                <a:ea typeface="Times New Roman" panose="02020603050405020304" pitchFamily="18" charset="0"/>
              </a:rPr>
              <a:t>Punto de corte</a:t>
            </a:r>
          </a:p>
          <a:p>
            <a:pPr algn="just">
              <a:spcAft>
                <a:spcPts val="0"/>
              </a:spcAft>
            </a:pPr>
            <a:r>
              <a:rPr lang="es-MX" sz="2400" b="1" dirty="0"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MX" sz="2400" dirty="0">
                <a:ea typeface="Times New Roman" panose="02020603050405020304" pitchFamily="18" charset="0"/>
              </a:rPr>
              <a:t>Escala que valora cuatro ítems, en el cual se considera como alto riesgo de padecer apneas si el paciente tiene tres respuestas positivas. </a:t>
            </a:r>
            <a:endParaRPr lang="es-MX" sz="2400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MX" sz="24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2400" dirty="0" smtClean="0">
                <a:ea typeface="Times New Roman" panose="02020603050405020304" pitchFamily="18" charset="0"/>
              </a:rPr>
              <a:t>Si </a:t>
            </a:r>
            <a:r>
              <a:rPr lang="es-MX" sz="2400" dirty="0">
                <a:ea typeface="Times New Roman" panose="02020603050405020304" pitchFamily="18" charset="0"/>
              </a:rPr>
              <a:t>son dos o menos respuestas positivas se consideran sin riesgo.</a:t>
            </a:r>
          </a:p>
          <a:p>
            <a:pPr>
              <a:spcAft>
                <a:spcPts val="0"/>
              </a:spcAft>
            </a:pPr>
            <a:r>
              <a:rPr lang="es-MX" sz="2400" dirty="0">
                <a:solidFill>
                  <a:srgbClr val="323232"/>
                </a:solidFill>
                <a:ea typeface="Times New Roman" panose="02020603050405020304" pitchFamily="18" charset="0"/>
              </a:rPr>
              <a:t> </a:t>
            </a:r>
            <a:endParaRPr lang="es-MX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6768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1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/>
              <a:t>Dominio Autocuidado</a:t>
            </a:r>
            <a:r>
              <a:rPr lang="es-MX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endParaRPr lang="es-MX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496291"/>
            <a:ext cx="8135937" cy="4172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 smtClean="0"/>
              <a:t>Contenido</a:t>
            </a:r>
          </a:p>
          <a:p>
            <a:pPr marL="0" indent="0">
              <a:buNone/>
            </a:pPr>
            <a:endParaRPr lang="es-MX" sz="2400" b="1" dirty="0"/>
          </a:p>
          <a:p>
            <a:pPr marL="457200" indent="-457200">
              <a:buAutoNum type="arabicPeriod"/>
            </a:pPr>
            <a:r>
              <a:rPr lang="es-MX" sz="2400" b="1" dirty="0" smtClean="0"/>
              <a:t>Salud y polifarmacia </a:t>
            </a:r>
          </a:p>
          <a:p>
            <a:pPr marL="457200" indent="-457200">
              <a:buAutoNum type="arabicPeriod"/>
            </a:pPr>
            <a:r>
              <a:rPr lang="es-ES" sz="2400" b="1" dirty="0" smtClean="0"/>
              <a:t>Escala </a:t>
            </a:r>
            <a:r>
              <a:rPr lang="es-ES" sz="2400" b="1" dirty="0"/>
              <a:t>A</a:t>
            </a:r>
            <a:r>
              <a:rPr lang="es-ES" sz="2400" b="1" dirty="0" smtClean="0"/>
              <a:t>tenas de insomnio</a:t>
            </a:r>
            <a:endParaRPr lang="es-MX" sz="2400" b="1" dirty="0">
              <a:ea typeface="ＭＳ Ｐゴシック" charset="-128"/>
            </a:endParaRPr>
          </a:p>
          <a:p>
            <a:pPr marL="457200" indent="-457200">
              <a:buAutoNum type="arabicPeriod"/>
            </a:pPr>
            <a:r>
              <a:rPr lang="es-MX" sz="2400" b="1" dirty="0" smtClean="0"/>
              <a:t>Escala de somnolencia de </a:t>
            </a:r>
            <a:r>
              <a:rPr lang="es-MX" sz="2400" b="1" dirty="0" err="1" smtClean="0"/>
              <a:t>Epworth</a:t>
            </a:r>
            <a:endParaRPr lang="es-MX" sz="2400" dirty="0" smtClean="0"/>
          </a:p>
          <a:p>
            <a:pPr marL="457200" indent="-457200">
              <a:buAutoNum type="arabicPeriod"/>
            </a:pPr>
            <a:r>
              <a:rPr lang="es-MX" sz="2400" b="1" dirty="0" smtClean="0">
                <a:ea typeface="Times New Roman" panose="02020603050405020304" pitchFamily="18" charset="0"/>
              </a:rPr>
              <a:t>Escala Stop Riesgo </a:t>
            </a:r>
            <a:r>
              <a:rPr lang="es-MX" sz="2400" b="1" dirty="0">
                <a:ea typeface="Times New Roman" panose="02020603050405020304" pitchFamily="18" charset="0"/>
              </a:rPr>
              <a:t>De Apnea Del </a:t>
            </a:r>
            <a:r>
              <a:rPr lang="es-MX" sz="2400" b="1" dirty="0" smtClean="0">
                <a:ea typeface="Times New Roman" panose="02020603050405020304" pitchFamily="18" charset="0"/>
              </a:rPr>
              <a:t>Sueño</a:t>
            </a:r>
          </a:p>
          <a:p>
            <a:pPr marL="457200" indent="-457200">
              <a:buAutoNum type="arabicPeriod"/>
            </a:pPr>
            <a:r>
              <a:rPr lang="es-MX" sz="2400" b="1" dirty="0">
                <a:ea typeface="Times New Roman" panose="02020603050405020304" pitchFamily="18" charset="0"/>
              </a:rPr>
              <a:t>C</a:t>
            </a:r>
            <a:r>
              <a:rPr lang="es-MX" sz="2400" b="1" dirty="0" smtClean="0">
                <a:ea typeface="Times New Roman" panose="02020603050405020304" pitchFamily="18" charset="0"/>
              </a:rPr>
              <a:t>uestionario de estilo de vida</a:t>
            </a:r>
            <a:endParaRPr lang="es-MX" sz="2400" dirty="0" smtClean="0">
              <a:ea typeface="Times New Roman" panose="02020603050405020304" pitchFamily="18" charset="0"/>
            </a:endParaRPr>
          </a:p>
          <a:p>
            <a:pPr marL="0" indent="0" algn="just" eaLnBrk="1" hangingPunct="1">
              <a:buClr>
                <a:srgbClr val="A8841B"/>
              </a:buClr>
              <a:buSzPct val="110000"/>
              <a:buNone/>
            </a:pPr>
            <a:endParaRPr lang="es-MX" sz="2800" b="1" dirty="0"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s-MX" sz="2800" dirty="0">
              <a:ea typeface="ＭＳ Ｐゴシック" charset="-128"/>
            </a:endParaRPr>
          </a:p>
          <a:p>
            <a:pPr eaLnBrk="1" hangingPunct="1">
              <a:buClr>
                <a:srgbClr val="800000"/>
              </a:buClr>
              <a:buFont typeface="Arial" pitchFamily="34" charset="0"/>
              <a:buNone/>
            </a:pPr>
            <a:endParaRPr lang="es-MX" sz="2800" dirty="0">
              <a:ea typeface="ＭＳ Ｐゴシック" charset="-128"/>
            </a:endParaRPr>
          </a:p>
          <a:p>
            <a:pPr eaLnBrk="1" hangingPunct="1"/>
            <a:endParaRPr lang="es-MX" sz="2800" dirty="0">
              <a:ea typeface="ＭＳ Ｐゴシック" charset="-128"/>
            </a:endParaRPr>
          </a:p>
        </p:txBody>
      </p:sp>
      <p:pic>
        <p:nvPicPr>
          <p:cNvPr id="4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3505"/>
            <a:ext cx="9144000" cy="41449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3805" t="31719" r="24977" b="8399"/>
          <a:stretch/>
        </p:blipFill>
        <p:spPr>
          <a:xfrm>
            <a:off x="110836" y="48490"/>
            <a:ext cx="8874384" cy="6395173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493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682953" y="2845673"/>
            <a:ext cx="7390165" cy="741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CUESTIONARIO DE ESTILO DE VIDA</a:t>
            </a:r>
            <a:endParaRPr lang="es-MX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7451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54182" y="2274838"/>
            <a:ext cx="8132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ea typeface="Times New Roman" panose="02020603050405020304" pitchFamily="18" charset="0"/>
              </a:rPr>
              <a:t>Se </a:t>
            </a:r>
            <a:r>
              <a:rPr lang="es-MX" sz="2400" dirty="0">
                <a:ea typeface="Times New Roman" panose="02020603050405020304" pitchFamily="18" charset="0"/>
              </a:rPr>
              <a:t>ha demostrado que los </a:t>
            </a:r>
            <a:r>
              <a:rPr lang="es-MX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estilos de vida poco saludables se asocian al aumento de la incidencia y  prevalencia de las enfermedades no </a:t>
            </a:r>
            <a:r>
              <a:rPr lang="es-MX" sz="2400" dirty="0" smtClean="0">
                <a:solidFill>
                  <a:srgbClr val="212121"/>
                </a:solidFill>
                <a:ea typeface="Times New Roman" panose="02020603050405020304" pitchFamily="18" charset="0"/>
              </a:rPr>
              <a:t>transmisibles. </a:t>
            </a:r>
            <a:r>
              <a:rPr lang="es-MX" sz="2400" dirty="0">
                <a:solidFill>
                  <a:srgbClr val="212121"/>
                </a:solidFill>
                <a:ea typeface="Times New Roman" panose="02020603050405020304" pitchFamily="18" charset="0"/>
              </a:rPr>
              <a:t>Lamentablemente al ser conductas aprendidas y practicadas a lo largo de la vida su modificación y/o eliminación resultan difíciles de erradicar</a:t>
            </a:r>
            <a:endParaRPr lang="es-MX" sz="2400" dirty="0"/>
          </a:p>
        </p:txBody>
      </p: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418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57200" y="192859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2400" b="1" dirty="0">
                <a:ea typeface="Times New Roman" panose="02020603050405020304" pitchFamily="18" charset="0"/>
              </a:rPr>
              <a:t>Objetivo: </a:t>
            </a:r>
            <a:r>
              <a:rPr lang="es-MX" sz="2400" dirty="0">
                <a:ea typeface="Times New Roman" panose="02020603050405020304" pitchFamily="18" charset="0"/>
              </a:rPr>
              <a:t>Identificar el estilo de vida adoptado por la persona en el presente y en el pasado</a:t>
            </a:r>
            <a:r>
              <a:rPr lang="es-MX" sz="2400" dirty="0" smtClean="0"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MX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2400" b="1" dirty="0">
                <a:ea typeface="Times New Roman" panose="02020603050405020304" pitchFamily="18" charset="0"/>
              </a:rPr>
              <a:t>Características: </a:t>
            </a:r>
            <a:r>
              <a:rPr lang="es-MX" sz="2400" dirty="0">
                <a:ea typeface="Times New Roman" panose="02020603050405020304" pitchFamily="18" charset="0"/>
              </a:rPr>
              <a:t>Es un cuestionario semiestructurado integrado y validado por consenso de expertos que evalúa el estilo de vida que la persona mantiene.</a:t>
            </a:r>
          </a:p>
        </p:txBody>
      </p: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8390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57200" y="234408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Estructura: 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</a:rPr>
              <a:t>El cuestionario está conformado por 12 apartados que exploran el tabaquismo, el consumo de cafeína, bebidas alcohólicas, ejercicio físico, horas de sueño al día e higiene personal.</a:t>
            </a: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1298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5828" t="24575" r="24125" b="6493"/>
          <a:stretch/>
        </p:blipFill>
        <p:spPr>
          <a:xfrm>
            <a:off x="0" y="241301"/>
            <a:ext cx="8991599" cy="6305119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9497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3166" t="40415" r="19759" b="7609"/>
          <a:stretch/>
        </p:blipFill>
        <p:spPr>
          <a:xfrm>
            <a:off x="146339" y="140215"/>
            <a:ext cx="8975604" cy="6303448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2737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3593" t="24012" r="16990" b="15513"/>
          <a:stretch/>
        </p:blipFill>
        <p:spPr>
          <a:xfrm>
            <a:off x="0" y="0"/>
            <a:ext cx="9069835" cy="6443663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4799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2314" t="27569" r="16564" b="13933"/>
          <a:stretch/>
        </p:blipFill>
        <p:spPr>
          <a:xfrm>
            <a:off x="239423" y="241301"/>
            <a:ext cx="8682904" cy="6202362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7768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57200" y="1124262"/>
            <a:ext cx="8229600" cy="403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65"/>
              </a:spcBef>
              <a:spcAft>
                <a:spcPts val="0"/>
              </a:spcAft>
              <a:tabLst>
                <a:tab pos="2556510" algn="l"/>
              </a:tabLst>
            </a:pPr>
            <a:r>
              <a:rPr lang="es-MX" sz="1050" b="1" dirty="0">
                <a:ea typeface="Times New Roman" panose="02020603050405020304" pitchFamily="18" charset="0"/>
              </a:rPr>
              <a:t>REFERENCIAS </a:t>
            </a:r>
            <a:endParaRPr lang="es-MX" sz="1050" dirty="0">
              <a:ea typeface="Times New Roman" panose="02020603050405020304" pitchFamily="18" charset="0"/>
            </a:endParaRPr>
          </a:p>
          <a:p>
            <a:pPr>
              <a:spcBef>
                <a:spcPts val="465"/>
              </a:spcBef>
              <a:spcAft>
                <a:spcPts val="0"/>
              </a:spcAft>
              <a:tabLst>
                <a:tab pos="2556510" algn="l"/>
              </a:tabLst>
            </a:pPr>
            <a:r>
              <a:rPr lang="es-MX" sz="1050" b="1" dirty="0">
                <a:ea typeface="Times New Roman" panose="02020603050405020304" pitchFamily="18" charset="0"/>
              </a:rPr>
              <a:t> </a:t>
            </a:r>
            <a:endParaRPr lang="es-MX" sz="105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1.- Organización Panamericana de la Salud. Directrices de la OMS sobre intervenciones de autocuidado para la salud y el bienestar. Washington, DC: OPS; 2022. Disponible en: </a:t>
            </a:r>
            <a:r>
              <a:rPr lang="es-MX" sz="1050" u="sng" dirty="0">
                <a:solidFill>
                  <a:srgbClr val="0000FF"/>
                </a:solidFill>
                <a:ea typeface="Times New Roman" panose="02020603050405020304" pitchFamily="18" charset="0"/>
                <a:hlinkClick r:id="rId5"/>
              </a:rPr>
              <a:t>https://doi.org/10.37774/9789275326275</a:t>
            </a:r>
            <a:r>
              <a:rPr lang="es-MX" sz="1050" dirty="0"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2,- Campos-García A, Oliver A, Tomás JM, Galiana L, Gutiérrez M. Autocuidado: nueva evidencia para su medición en adultos mayores. Revista Española de Geriatría y Gerontología.2018; 53(6): 326-331. </a:t>
            </a:r>
          </a:p>
          <a:p>
            <a:pPr algn="just"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3.- Mendoza- Núñez VM. Envejecimiento En: Mendoza Núñez VM, Martínez-Maldonado ML, Vargas-Guadarrama LA, (</a:t>
            </a:r>
            <a:r>
              <a:rPr lang="es-MX" sz="1050" dirty="0" err="1">
                <a:ea typeface="Times New Roman" panose="02020603050405020304" pitchFamily="18" charset="0"/>
              </a:rPr>
              <a:t>Eds</a:t>
            </a:r>
            <a:r>
              <a:rPr lang="es-MX" sz="1050" dirty="0">
                <a:ea typeface="Times New Roman" panose="02020603050405020304" pitchFamily="18" charset="0"/>
              </a:rPr>
              <a:t>). Envejecimiento activo y saludable, fundamentos y estrategias desde la gerontología comunitaria. México: FES Zaragoza UNAM; 2013. p. 23-36. </a:t>
            </a:r>
          </a:p>
          <a:p>
            <a:pPr algn="just">
              <a:spcAft>
                <a:spcPts val="0"/>
              </a:spcAft>
            </a:pPr>
            <a:r>
              <a:rPr lang="es-MX" sz="105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es-MX" sz="105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4.- Mendoza- Núñez VM, Martínez-Maldonado ML. Gerontología Comunitaria En: Mendoza Núñez VM, Martínez-Maldonado ML, Vargas-Guadarrama LA, (Eds.). Envejecimiento activo y saludable, fundamentos y estrategias desde la gerontología comunitaria. México: FES Zaragoza UNAM; 2013.p.69-78. </a:t>
            </a:r>
          </a:p>
          <a:p>
            <a:pPr algn="just"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5   Araya GA. Cartillas Educativas Calidad de vida en la vejez Autocuidado de la Salud. Pontificia Universidad Católica de Chile. 2012. p. 6, 7. </a:t>
            </a:r>
          </a:p>
          <a:p>
            <a:pPr>
              <a:spcAft>
                <a:spcPts val="0"/>
              </a:spcAft>
            </a:pPr>
            <a:r>
              <a:rPr lang="es-MX" sz="1050" dirty="0">
                <a:solidFill>
                  <a:srgbClr val="FF0000"/>
                </a:solidFill>
                <a:ea typeface="Times New Roman" panose="02020603050405020304" pitchFamily="18" charset="0"/>
              </a:rPr>
              <a:t> </a:t>
            </a:r>
            <a:endParaRPr lang="es-MX" sz="105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6.- Mendoza- Núñez VM, </a:t>
            </a:r>
            <a:r>
              <a:rPr lang="es-MX" sz="1050" dirty="0" err="1">
                <a:ea typeface="Times New Roman" panose="02020603050405020304" pitchFamily="18" charset="0"/>
              </a:rPr>
              <a:t>Arronte</a:t>
            </a:r>
            <a:r>
              <a:rPr lang="es-MX" sz="1050" dirty="0">
                <a:ea typeface="Times New Roman" panose="02020603050405020304" pitchFamily="18" charset="0"/>
              </a:rPr>
              <a:t>-Rosales A, Correa-Muñoz E, Martínez-Maldonado ML. Modelo de atención comunitaria de núcleos gerontológicos En: Mendoza Núñez VM, Martínez-Maldonado ML, Vargas-Guadarrama LA, (Eds.).  Gerontología comunitaria. México: FES Zaragoza UNAM; 2008. p.23-35.</a:t>
            </a:r>
          </a:p>
          <a:p>
            <a:pPr algn="just"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7.- Mendoza- Núñez VM, Martínez-Maldonado ML. Envejecimiento activo En: Mendoza Núñez VM, Martínez-Maldonado ML, Vargas-Guadarrama LA, (Eds.).  Gerontología comunitaria. México: FES Zaragoza UNAM; 2008. p. 51-56</a:t>
            </a:r>
          </a:p>
          <a:p>
            <a:pPr algn="just">
              <a:spcAft>
                <a:spcPts val="0"/>
              </a:spcAft>
            </a:pPr>
            <a:r>
              <a:rPr lang="es-MX" sz="1050" dirty="0">
                <a:ea typeface="Times New Roman" panose="02020603050405020304" pitchFamily="18" charset="0"/>
              </a:rPr>
              <a:t> </a:t>
            </a:r>
            <a:endParaRPr lang="es-MX" sz="105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2485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496291"/>
            <a:ext cx="8135937" cy="4172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2400" b="1" dirty="0" smtClean="0"/>
          </a:p>
          <a:p>
            <a:pPr marL="0" indent="0" algn="ctr">
              <a:buNone/>
            </a:pPr>
            <a:endParaRPr lang="es-MX" sz="2400" b="1" dirty="0" smtClean="0"/>
          </a:p>
          <a:p>
            <a:pPr marL="0" indent="0" algn="ctr">
              <a:buNone/>
            </a:pPr>
            <a:endParaRPr lang="es-MX" sz="2400" b="1" dirty="0"/>
          </a:p>
          <a:p>
            <a:pPr marL="0" indent="0" algn="ctr">
              <a:buNone/>
            </a:pPr>
            <a:r>
              <a:rPr lang="es-MX" b="1" dirty="0" smtClean="0"/>
              <a:t>CUESTIONARIO DE SALUD Y POLIFARMACIA </a:t>
            </a:r>
          </a:p>
          <a:p>
            <a:pPr eaLnBrk="1" hangingPunct="1">
              <a:buFont typeface="Arial" pitchFamily="34" charset="0"/>
              <a:buNone/>
            </a:pPr>
            <a:endParaRPr lang="es-MX" sz="2800" dirty="0">
              <a:ea typeface="ＭＳ Ｐゴシック" charset="-128"/>
            </a:endParaRPr>
          </a:p>
          <a:p>
            <a:pPr eaLnBrk="1" hangingPunct="1">
              <a:buClr>
                <a:srgbClr val="800000"/>
              </a:buClr>
              <a:buFont typeface="Arial" pitchFamily="34" charset="0"/>
              <a:buNone/>
            </a:pPr>
            <a:endParaRPr lang="es-MX" sz="2800" dirty="0">
              <a:ea typeface="ＭＳ Ｐゴシック" charset="-128"/>
            </a:endParaRPr>
          </a:p>
          <a:p>
            <a:pPr eaLnBrk="1" hangingPunct="1"/>
            <a:endParaRPr lang="es-MX" sz="2800" dirty="0">
              <a:ea typeface="ＭＳ Ｐゴシック" charset="-128"/>
            </a:endParaRPr>
          </a:p>
        </p:txBody>
      </p:sp>
      <p:pic>
        <p:nvPicPr>
          <p:cNvPr id="4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3505"/>
            <a:ext cx="9144000" cy="41449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98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457200" y="1124262"/>
            <a:ext cx="8229600" cy="5319401"/>
          </a:xfrm>
        </p:spPr>
        <p:txBody>
          <a:bodyPr>
            <a:normAutofit/>
          </a:bodyPr>
          <a:lstStyle/>
          <a:p>
            <a:endParaRPr lang="es-MX" sz="2400" b="1" dirty="0" smtClean="0">
              <a:cs typeface="Arial" panose="020B0604020202020204" pitchFamily="34" charset="0"/>
            </a:endParaRPr>
          </a:p>
          <a:p>
            <a:endParaRPr lang="es-MX" sz="2400" b="1" dirty="0">
              <a:cs typeface="Arial" panose="020B0604020202020204" pitchFamily="34" charset="0"/>
            </a:endParaRP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57201" y="1124262"/>
            <a:ext cx="8229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000" dirty="0">
                <a:ea typeface="Times New Roman" panose="02020603050405020304" pitchFamily="18" charset="0"/>
              </a:rPr>
              <a:t>8.- </a:t>
            </a:r>
            <a:r>
              <a:rPr lang="es-MX" sz="1000" dirty="0" err="1">
                <a:ea typeface="Times New Roman" panose="02020603050405020304" pitchFamily="18" charset="0"/>
              </a:rPr>
              <a:t>Cancio</a:t>
            </a:r>
            <a:r>
              <a:rPr lang="es-MX" sz="1000" dirty="0">
                <a:ea typeface="Times New Roman" panose="02020603050405020304" pitchFamily="18" charset="0"/>
              </a:rPr>
              <a:t>-Bello AC, Lorenzo-Ruíz A, Alarcón-Estévez G. Autocuidado: una aproximación teórica al concepto. Informes Psicológicos. 2020; 20(2):119–138. </a:t>
            </a:r>
          </a:p>
          <a:p>
            <a:pPr algn="just">
              <a:spcAft>
                <a:spcPts val="0"/>
              </a:spcAft>
            </a:pPr>
            <a:r>
              <a:rPr lang="es-MX" sz="1000" dirty="0">
                <a:solidFill>
                  <a:srgbClr val="0000FF"/>
                </a:solidFill>
                <a:ea typeface="Times New Roman" panose="02020603050405020304" pitchFamily="18" charset="0"/>
              </a:rPr>
              <a:t> </a:t>
            </a:r>
            <a:endParaRPr lang="es-MX" sz="1000" dirty="0"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s-ES" sz="1000" dirty="0">
                <a:ea typeface="Arial" panose="020B0604020202020204" pitchFamily="34" charset="0"/>
              </a:rPr>
              <a:t>9.- Díaz–García NA. Fisiología del envejecimiento. En: Rubio-Guerra AF, Castro</a:t>
            </a:r>
            <a:endParaRPr lang="es-MX" sz="1000" dirty="0"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s-ES" sz="1000" dirty="0">
                <a:ea typeface="Arial" panose="020B0604020202020204" pitchFamily="34" charset="0"/>
              </a:rPr>
              <a:t>Martínez MG. Controversias en geriatría. México: Alfil ;2012.p.1-18</a:t>
            </a:r>
            <a:endParaRPr lang="es-MX" sz="1000" dirty="0"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s-ES" sz="1000" dirty="0">
                <a:ea typeface="Arial" panose="020B0604020202020204" pitchFamily="34" charset="0"/>
              </a:rPr>
              <a:t> </a:t>
            </a:r>
            <a:endParaRPr lang="es-MX" sz="1000" dirty="0">
              <a:ea typeface="Times New Roman" panose="02020603050405020304" pitchFamily="18" charset="0"/>
            </a:endParaRPr>
          </a:p>
          <a:p>
            <a:pPr algn="just"/>
            <a:r>
              <a:rPr lang="es-ES" sz="1000" dirty="0">
                <a:ea typeface="Arial" panose="020B0604020202020204" pitchFamily="34" charset="0"/>
              </a:rPr>
              <a:t>10.- Vargas - Guadarrama LA. Las condiciones bioculturales y el envejecimiento.            En Gutiérrez LM, </a:t>
            </a:r>
            <a:r>
              <a:rPr lang="es-ES" sz="1000" dirty="0" err="1">
                <a:ea typeface="Arial" panose="020B0604020202020204" pitchFamily="34" charset="0"/>
              </a:rPr>
              <a:t>Kershenobich</a:t>
            </a:r>
            <a:r>
              <a:rPr lang="es-ES" sz="1000" dirty="0">
                <a:ea typeface="Arial" panose="020B0604020202020204" pitchFamily="34" charset="0"/>
              </a:rPr>
              <a:t> LM. (</a:t>
            </a:r>
            <a:r>
              <a:rPr lang="es-ES" sz="1000" dirty="0" err="1">
                <a:ea typeface="Arial" panose="020B0604020202020204" pitchFamily="34" charset="0"/>
              </a:rPr>
              <a:t>Coords</a:t>
            </a:r>
            <a:r>
              <a:rPr lang="es-ES" sz="1000" dirty="0">
                <a:ea typeface="Arial" panose="020B0604020202020204" pitchFamily="34" charset="0"/>
              </a:rPr>
              <a:t>.). Envejecimiento y salud: una propuesta para un plan de acción.  Academia Nacional de Medicina de México, Academia Mexicana de </a:t>
            </a:r>
            <a:endParaRPr lang="es-ES" sz="1000" dirty="0" smtClean="0">
              <a:ea typeface="Arial" panose="020B0604020202020204" pitchFamily="34" charset="0"/>
            </a:endParaRPr>
          </a:p>
          <a:p>
            <a:pPr algn="just"/>
            <a:endParaRPr lang="es-ES" sz="1000" dirty="0"/>
          </a:p>
          <a:p>
            <a:pPr algn="just"/>
            <a:r>
              <a:rPr lang="es-MX" sz="1000" dirty="0"/>
              <a:t>11. INEGI. Encuesta Nacional sobre Salud y Envejecimiento en México 2018. ENASEM. Diseño conceptual. Disponible en: https://www.inegi.org.mx/contenidos/programas/enasem/2018/doc/enasem_2018_diseno_conceptual.pdf</a:t>
            </a:r>
          </a:p>
          <a:p>
            <a:pPr algn="just"/>
            <a:r>
              <a:rPr lang="es-MX" sz="1000" dirty="0"/>
              <a:t> </a:t>
            </a:r>
          </a:p>
          <a:p>
            <a:pPr algn="just"/>
            <a:r>
              <a:rPr lang="en-US" sz="1000" u="sng" dirty="0"/>
              <a:t>12.- </a:t>
            </a:r>
            <a:r>
              <a:rPr lang="en-US" sz="1000" dirty="0"/>
              <a:t>McCrae CS, Curtis AF, Williams JM, </a:t>
            </a:r>
            <a:r>
              <a:rPr lang="en-US" sz="1000" dirty="0" err="1"/>
              <a:t>Dautovich</a:t>
            </a:r>
            <a:r>
              <a:rPr lang="en-US" sz="1000" dirty="0"/>
              <a:t> N, McNamara JPH, Stripling A, </a:t>
            </a:r>
            <a:r>
              <a:rPr lang="en-US" sz="1000" dirty="0" err="1"/>
              <a:t>Dzierzewski</a:t>
            </a:r>
            <a:r>
              <a:rPr lang="en-US" sz="1000" dirty="0"/>
              <a:t> JM, Chan WS, Berry RB, Coy KJM, </a:t>
            </a:r>
            <a:r>
              <a:rPr lang="en-US" sz="1000" dirty="0" err="1"/>
              <a:t>Marsiske</a:t>
            </a:r>
            <a:r>
              <a:rPr lang="en-US" sz="1000" dirty="0"/>
              <a:t> M. Efficacy of brief behavioral treatment for insomnia in older adults: examination of sleep, mood, and cognitive outcomes. </a:t>
            </a:r>
            <a:r>
              <a:rPr lang="en-US" sz="1000" i="1" dirty="0"/>
              <a:t>Sleep Medicine</a:t>
            </a:r>
            <a:r>
              <a:rPr lang="en-US" sz="1000" dirty="0"/>
              <a:t>. 2018; 51:153-166</a:t>
            </a:r>
            <a:endParaRPr lang="es-MX" sz="1000" dirty="0"/>
          </a:p>
          <a:p>
            <a:pPr algn="just"/>
            <a:r>
              <a:rPr lang="en-US" sz="1000" dirty="0"/>
              <a:t>13.- </a:t>
            </a:r>
            <a:r>
              <a:rPr lang="en-US" sz="1000" dirty="0" err="1"/>
              <a:t>Åkerstedt</a:t>
            </a:r>
            <a:r>
              <a:rPr lang="en-US" sz="1000" dirty="0"/>
              <a:t> T, </a:t>
            </a:r>
            <a:r>
              <a:rPr lang="en-US" sz="1000" dirty="0" err="1"/>
              <a:t>Anund</a:t>
            </a:r>
            <a:r>
              <a:rPr lang="en-US" sz="1000" dirty="0"/>
              <a:t> A, </a:t>
            </a:r>
            <a:r>
              <a:rPr lang="en-US" sz="1000" dirty="0" err="1"/>
              <a:t>Axelsson</a:t>
            </a:r>
            <a:r>
              <a:rPr lang="en-US" sz="1000" dirty="0"/>
              <a:t> J, </a:t>
            </a:r>
            <a:r>
              <a:rPr lang="en-US" sz="1000" dirty="0" err="1"/>
              <a:t>Kecklund</a:t>
            </a:r>
            <a:r>
              <a:rPr lang="en-US" sz="1000" dirty="0"/>
              <a:t> G. Subjective sleepiness is a sensitive indicator of insufficient sleep and impaired waking function. </a:t>
            </a:r>
            <a:r>
              <a:rPr lang="es-MX" sz="1000" dirty="0"/>
              <a:t>J </a:t>
            </a:r>
            <a:r>
              <a:rPr lang="es-MX" sz="1000" dirty="0" err="1"/>
              <a:t>Sleep</a:t>
            </a:r>
            <a:r>
              <a:rPr lang="es-MX" sz="1000" dirty="0"/>
              <a:t> Res. 2014; 23(3): 242-254</a:t>
            </a:r>
          </a:p>
          <a:p>
            <a:pPr algn="just"/>
            <a:r>
              <a:rPr lang="es-MX" sz="1000" dirty="0"/>
              <a:t>14.-Sandoval-Rincón M, Alcalá-Lozano R, Herrera-Jiménez I, Jiménez-</a:t>
            </a:r>
            <a:r>
              <a:rPr lang="es-MX" sz="1000" dirty="0" err="1"/>
              <a:t>Genchi</a:t>
            </a:r>
            <a:r>
              <a:rPr lang="es-MX" sz="1000" dirty="0"/>
              <a:t> A. Validación de la escala de somnolencia de </a:t>
            </a:r>
            <a:r>
              <a:rPr lang="es-MX" sz="1000" dirty="0" err="1"/>
              <a:t>Epworth</a:t>
            </a:r>
            <a:r>
              <a:rPr lang="es-MX" sz="1000" dirty="0"/>
              <a:t> en población mexicana. Gaceta Médica de México. 2013; 149: 409-416</a:t>
            </a:r>
          </a:p>
          <a:p>
            <a:pPr algn="just"/>
            <a:r>
              <a:rPr lang="es-MX" sz="1000" dirty="0"/>
              <a:t> </a:t>
            </a:r>
          </a:p>
          <a:p>
            <a:pPr algn="just"/>
            <a:r>
              <a:rPr lang="es-MX" sz="1000" dirty="0"/>
              <a:t>15.-Arronte-Rosales A, Beltrán-Castillo N, Correa-Muñoz E, Martínez-Maldonado ML, Mendoza-Núñez VM, Rosado-</a:t>
            </a:r>
            <a:r>
              <a:rPr lang="es-MX" sz="1000" dirty="0" err="1"/>
              <a:t>Peréz</a:t>
            </a:r>
            <a:r>
              <a:rPr lang="es-MX" sz="1000" dirty="0"/>
              <a:t> J, Sánchez-Rodríguez M, et </a:t>
            </a:r>
            <a:r>
              <a:rPr lang="es-MX" sz="1000" dirty="0" err="1"/>
              <a:t>al.Manual</a:t>
            </a:r>
            <a:r>
              <a:rPr lang="es-MX" sz="1000" dirty="0"/>
              <a:t> para la evaluación gerontológica integral en la comunidad. </a:t>
            </a:r>
            <a:r>
              <a:rPr lang="en-US" sz="1000" dirty="0"/>
              <a:t>2</a:t>
            </a:r>
            <a:r>
              <a:rPr lang="en-US" sz="1000" baseline="30000" dirty="0"/>
              <a:t>da</a:t>
            </a:r>
            <a:r>
              <a:rPr lang="en-US" sz="1000" dirty="0"/>
              <a:t>ed. México: UNAM, FES Zaragoza; 2015. </a:t>
            </a:r>
            <a:endParaRPr lang="es-MX" sz="1000" dirty="0"/>
          </a:p>
          <a:p>
            <a:pPr algn="just"/>
            <a:r>
              <a:rPr lang="en-US" sz="1000" dirty="0"/>
              <a:t> </a:t>
            </a:r>
            <a:endParaRPr lang="es-MX" sz="1000" dirty="0"/>
          </a:p>
          <a:p>
            <a:pPr algn="just"/>
            <a:r>
              <a:rPr lang="en-US" sz="1000" dirty="0"/>
              <a:t>16.- </a:t>
            </a:r>
            <a:r>
              <a:rPr lang="en-US" sz="1000" dirty="0" err="1"/>
              <a:t>Caso</a:t>
            </a:r>
            <a:r>
              <a:rPr lang="en-US" sz="1000" dirty="0"/>
              <a:t> G, </a:t>
            </a:r>
            <a:r>
              <a:rPr lang="en-US" sz="1000" dirty="0" err="1"/>
              <a:t>Vecchio</a:t>
            </a:r>
            <a:r>
              <a:rPr lang="en-US" sz="1000" dirty="0"/>
              <a:t> R. Factors influencing independent older adults (un)healthy food choices: A systematic review and research agenda. Food research international. 2022; 158:111476 Available from:  </a:t>
            </a:r>
            <a:r>
              <a:rPr lang="en-US" sz="1000" u="sng" dirty="0">
                <a:hlinkClick r:id="rId5"/>
              </a:rPr>
              <a:t>https://doi.org/10.1016/j.foodres.2022.111476</a:t>
            </a:r>
            <a:endParaRPr lang="es-MX" sz="1000" dirty="0"/>
          </a:p>
          <a:p>
            <a:pPr algn="just"/>
            <a:r>
              <a:rPr lang="en-US" sz="1000" dirty="0"/>
              <a:t> </a:t>
            </a:r>
            <a:endParaRPr lang="es-MX" sz="1000" dirty="0"/>
          </a:p>
          <a:p>
            <a:pPr algn="just"/>
            <a:r>
              <a:rPr lang="en-US" sz="1000" dirty="0"/>
              <a:t>17.- </a:t>
            </a:r>
            <a:r>
              <a:rPr lang="en-US" sz="1000" dirty="0" err="1"/>
              <a:t>Hrelia</a:t>
            </a:r>
            <a:r>
              <a:rPr lang="en-US" sz="1000" dirty="0"/>
              <a:t> S, Di Renzo L, </a:t>
            </a:r>
            <a:r>
              <a:rPr lang="en-US" sz="1000" dirty="0" err="1"/>
              <a:t>Bavaresco</a:t>
            </a:r>
            <a:r>
              <a:rPr lang="en-US" sz="1000" dirty="0"/>
              <a:t> L, </a:t>
            </a:r>
            <a:r>
              <a:rPr lang="en-US" sz="1000" dirty="0" err="1"/>
              <a:t>Bernardi</a:t>
            </a:r>
            <a:r>
              <a:rPr lang="en-US" sz="1000" dirty="0"/>
              <a:t> E, </a:t>
            </a:r>
            <a:r>
              <a:rPr lang="en-US" sz="1000" dirty="0" err="1"/>
              <a:t>Malaguti</a:t>
            </a:r>
            <a:r>
              <a:rPr lang="en-US" sz="1000" dirty="0"/>
              <a:t> M, </a:t>
            </a:r>
            <a:r>
              <a:rPr lang="en-US" sz="1000" dirty="0" err="1"/>
              <a:t>Giacosa</a:t>
            </a:r>
            <a:r>
              <a:rPr lang="en-US" sz="1000" dirty="0"/>
              <a:t> A. Moderate Wine Consumption and Health: A Narrative Review. </a:t>
            </a:r>
            <a:r>
              <a:rPr lang="en-US" sz="1000" i="1" dirty="0"/>
              <a:t>Nutrients</a:t>
            </a:r>
            <a:r>
              <a:rPr lang="en-US" sz="1000" dirty="0"/>
              <a:t>. 2022;15(1):175. Published 2022 Dec 30. doi:10.3390/nu15010175.</a:t>
            </a:r>
            <a:endParaRPr lang="es-MX" sz="1000" dirty="0"/>
          </a:p>
          <a:p>
            <a:pPr algn="just"/>
            <a:r>
              <a:rPr lang="en-US" sz="1000" dirty="0"/>
              <a:t> </a:t>
            </a:r>
            <a:endParaRPr lang="es-MX" sz="1000" dirty="0"/>
          </a:p>
          <a:p>
            <a:pPr algn="just"/>
            <a:r>
              <a:rPr lang="en-US" sz="1000" dirty="0"/>
              <a:t>18.- World Health Organization. WHO Guidelines on Physical Activity and Sedentary </a:t>
            </a:r>
            <a:r>
              <a:rPr lang="en-US" sz="1000" dirty="0" err="1"/>
              <a:t>Behaviour</a:t>
            </a:r>
            <a:r>
              <a:rPr lang="en-US" sz="1000" dirty="0"/>
              <a:t>. World Health Organization; Geneva, Switzerland: 2020. Available From: </a:t>
            </a:r>
            <a:r>
              <a:rPr lang="en-US" sz="1000" u="sng" dirty="0">
                <a:hlinkClick r:id="rId6" tooltip="External link: https://www.who.int/publications/i/item/9789240015128"/>
              </a:rPr>
              <a:t>https://www.who.int/publications/i/item/9789240015128</a:t>
            </a:r>
            <a:r>
              <a:rPr lang="en-US" sz="1000" dirty="0"/>
              <a:t>.</a:t>
            </a:r>
            <a:endParaRPr lang="es-MX" sz="1000" dirty="0"/>
          </a:p>
          <a:p>
            <a:pPr algn="just"/>
            <a:r>
              <a:rPr lang="en-US" sz="1000" b="1" dirty="0"/>
              <a:t> </a:t>
            </a:r>
            <a:endParaRPr lang="es-MX" sz="1000" dirty="0"/>
          </a:p>
          <a:p>
            <a:pPr algn="just"/>
            <a:r>
              <a:rPr lang="es-MX" sz="1000" dirty="0"/>
              <a:t>19.- Correa-Muñoz E. Higiene corporal y ambiental. En:  Mendoza Núñez VM, Martínez-Maldonado ML, Vargas-Guadarrama LA, (</a:t>
            </a:r>
            <a:r>
              <a:rPr lang="es-MX" sz="1000" dirty="0" err="1"/>
              <a:t>Eds</a:t>
            </a:r>
            <a:r>
              <a:rPr lang="es-MX" sz="1000" dirty="0"/>
              <a:t>). Envejecimiento activo y saludable, fundamentos y estrategias desde la gerontología comunitaria. México: FES Zaragoza UNAM; 2013. p. 403-410</a:t>
            </a:r>
          </a:p>
          <a:p>
            <a:pPr algn="just"/>
            <a:r>
              <a:rPr lang="es-MX" sz="1000" b="1" dirty="0"/>
              <a:t> </a:t>
            </a:r>
            <a:endParaRPr lang="es-MX" sz="1000" dirty="0"/>
          </a:p>
          <a:p>
            <a:pPr algn="just"/>
            <a:r>
              <a:rPr lang="es-MX" sz="1000" b="1" dirty="0"/>
              <a:t> </a:t>
            </a:r>
            <a:endParaRPr lang="es-MX" sz="1000" dirty="0"/>
          </a:p>
          <a:p>
            <a:pPr algn="just"/>
            <a:endParaRPr lang="es-ES" sz="1000" dirty="0" smtClean="0"/>
          </a:p>
          <a:p>
            <a:pPr algn="just"/>
            <a:endParaRPr lang="es-ES" sz="1000" dirty="0"/>
          </a:p>
          <a:p>
            <a:pPr algn="just"/>
            <a:endParaRPr lang="es-ES" sz="1000" dirty="0" smtClean="0"/>
          </a:p>
          <a:p>
            <a:pPr algn="just"/>
            <a:endParaRPr lang="es-MX" sz="1000" dirty="0"/>
          </a:p>
        </p:txBody>
      </p:sp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690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852" t="22064" r="12199" b="7671"/>
          <a:stretch/>
        </p:blipFill>
        <p:spPr>
          <a:xfrm>
            <a:off x="180108" y="185442"/>
            <a:ext cx="8853055" cy="6672558"/>
          </a:xfrm>
          <a:prstGeom prst="rect">
            <a:avLst/>
          </a:prstGeom>
        </p:spPr>
      </p:pic>
      <p:sp>
        <p:nvSpPr>
          <p:cNvPr id="5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328" t="22823" r="13157" b="7481"/>
          <a:stretch/>
        </p:blipFill>
        <p:spPr>
          <a:xfrm>
            <a:off x="180109" y="221673"/>
            <a:ext cx="8783782" cy="6636327"/>
          </a:xfrm>
          <a:prstGeom prst="rect">
            <a:avLst/>
          </a:prstGeom>
        </p:spPr>
      </p:pic>
      <p:sp>
        <p:nvSpPr>
          <p:cNvPr id="5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615" t="24148" r="24232" b="19224"/>
          <a:stretch/>
        </p:blipFill>
        <p:spPr>
          <a:xfrm>
            <a:off x="207818" y="274637"/>
            <a:ext cx="8589818" cy="6403254"/>
          </a:xfrm>
          <a:prstGeom prst="rect">
            <a:avLst/>
          </a:prstGeom>
        </p:spPr>
      </p:pic>
      <p:sp>
        <p:nvSpPr>
          <p:cNvPr id="5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052053"/>
            <a:ext cx="8135937" cy="4561008"/>
          </a:xfrm>
        </p:spPr>
        <p:txBody>
          <a:bodyPr>
            <a:normAutofit/>
          </a:bodyPr>
          <a:lstStyle/>
          <a:p>
            <a:pPr algn="ctr"/>
            <a:endParaRPr lang="es-MX" sz="2400" b="1" dirty="0">
              <a:ea typeface="ＭＳ Ｐゴシック" charset="-128"/>
            </a:endParaRPr>
          </a:p>
          <a:p>
            <a:pPr algn="ctr"/>
            <a:endParaRPr lang="es-MX" sz="2400" b="1" dirty="0">
              <a:ea typeface="ＭＳ Ｐゴシック" charset="-128"/>
            </a:endParaRPr>
          </a:p>
          <a:p>
            <a:pPr algn="ctr"/>
            <a:endParaRPr lang="es-MX" sz="2400" b="1" dirty="0">
              <a:ea typeface="ＭＳ Ｐゴシック" charset="-128"/>
            </a:endParaRPr>
          </a:p>
          <a:p>
            <a:pPr marL="0" indent="0" algn="ctr">
              <a:buNone/>
            </a:pPr>
            <a:r>
              <a:rPr lang="es-MX" sz="2400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es-ES" b="1" dirty="0"/>
              <a:t>ESCALA ATENAS DE INSOMNIO</a:t>
            </a:r>
            <a:endParaRPr lang="es-MX" sz="2400" b="1" dirty="0">
              <a:ea typeface="ＭＳ Ｐゴシック" charset="-128"/>
            </a:endParaRPr>
          </a:p>
          <a:p>
            <a:pPr algn="just" eaLnBrk="1" hangingPunct="1">
              <a:buClr>
                <a:srgbClr val="A8841B"/>
              </a:buClr>
              <a:buSzPct val="110000"/>
              <a:buNone/>
            </a:pPr>
            <a:endParaRPr lang="es-MX" sz="2600" b="1" dirty="0">
              <a:ea typeface="ＭＳ Ｐゴシック" charset="-128"/>
            </a:endParaRPr>
          </a:p>
          <a:p>
            <a:pPr algn="just" eaLnBrk="1" hangingPunct="1">
              <a:buClr>
                <a:srgbClr val="A8841B"/>
              </a:buClr>
              <a:buSzPct val="110000"/>
              <a:buFont typeface="Wingdings" pitchFamily="2" charset="2"/>
              <a:buChar char="q"/>
            </a:pPr>
            <a:endParaRPr lang="es-MX" sz="2800" b="1" dirty="0">
              <a:ea typeface="ＭＳ Ｐゴシック" charset="-128"/>
            </a:endParaRPr>
          </a:p>
          <a:p>
            <a:pPr algn="just" eaLnBrk="1" hangingPunct="1">
              <a:buClr>
                <a:srgbClr val="A8841B"/>
              </a:buClr>
              <a:buSzPct val="110000"/>
              <a:buFont typeface="Wingdings" pitchFamily="2" charset="2"/>
              <a:buChar char="q"/>
            </a:pPr>
            <a:endParaRPr lang="es-MX" sz="2800" b="1" dirty="0"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s-MX" sz="2800" dirty="0">
              <a:ea typeface="ＭＳ Ｐゴシック" charset="-128"/>
            </a:endParaRPr>
          </a:p>
          <a:p>
            <a:pPr eaLnBrk="1" hangingPunct="1">
              <a:buClr>
                <a:srgbClr val="800000"/>
              </a:buClr>
              <a:buFont typeface="Arial" pitchFamily="34" charset="0"/>
              <a:buNone/>
            </a:pPr>
            <a:endParaRPr lang="es-MX" sz="2800" dirty="0">
              <a:ea typeface="ＭＳ Ｐゴシック" charset="-128"/>
            </a:endParaRPr>
          </a:p>
          <a:p>
            <a:pPr eaLnBrk="1" hangingPunct="1"/>
            <a:endParaRPr lang="es-MX" sz="2800" dirty="0">
              <a:ea typeface="ＭＳ Ｐゴシック" charset="-128"/>
            </a:endParaRPr>
          </a:p>
        </p:txBody>
      </p:sp>
      <p:pic>
        <p:nvPicPr>
          <p:cNvPr id="4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3505"/>
            <a:ext cx="9144000" cy="41449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62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/>
              <a:t>El insomnio afecta a un 30% de la población y un 10% de ésta lo padece en forma crónica. </a:t>
            </a:r>
            <a:endParaRPr lang="es-MX" sz="2400" dirty="0" smtClean="0"/>
          </a:p>
          <a:p>
            <a:pPr algn="just"/>
            <a:endParaRPr lang="es-MX" sz="2400" dirty="0" smtClean="0"/>
          </a:p>
          <a:p>
            <a:pPr algn="just"/>
            <a:r>
              <a:rPr lang="es-ES_tradnl" sz="2400" dirty="0"/>
              <a:t>E</a:t>
            </a:r>
            <a:r>
              <a:rPr lang="es-ES_tradnl" sz="2400" dirty="0" smtClean="0"/>
              <a:t>l </a:t>
            </a:r>
            <a:r>
              <a:rPr lang="es-ES_tradnl" sz="2400" dirty="0"/>
              <a:t>insomnio se define como la dificultad para iniciar, mantener o experimentar un sueño no reparador, coexistiendo con problemas o dificultad en áreas importantes de funcionalidad, lo cual incrementa la fatiga diaria, estado de ánimo negativo y baja concentración. </a:t>
            </a:r>
            <a:endParaRPr lang="es-ES_tradnl" sz="2400" dirty="0" smtClean="0"/>
          </a:p>
          <a:p>
            <a:pPr marL="0" indent="0" algn="just">
              <a:buNone/>
            </a:pPr>
            <a:endParaRPr lang="es-ES_tradnl" sz="2400" dirty="0" smtClean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3" y="241301"/>
            <a:ext cx="817418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/>
              <a:t>Este trastorno se caracteriza por la dificultad para iniciar o mantener el sueño, o despertarse más temprano de lo deseado en la mañana. 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/>
              <a:t>D</a:t>
            </a:r>
            <a:r>
              <a:rPr lang="es-MX" sz="2400" dirty="0" smtClean="0"/>
              <a:t>ebe </a:t>
            </a:r>
            <a:r>
              <a:rPr lang="es-MX" sz="2400" dirty="0"/>
              <a:t>identificarse en forma oportuna ya que es un factor de riesgo para deterioro cognitivo, depresión y mala calidad de vida, así como para enfermedades cardiovasculares, incrementa el riesgo de accidentes y de caídas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3" y="241301"/>
            <a:ext cx="817418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629</Words>
  <Application>Microsoft Office PowerPoint</Application>
  <PresentationFormat>Presentación en pantalla (4:3)</PresentationFormat>
  <Paragraphs>177</Paragraphs>
  <Slides>30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Times New Roman</vt:lpstr>
      <vt:lpstr>Wingdings</vt:lpstr>
      <vt:lpstr>Tema de Office</vt:lpstr>
      <vt:lpstr>Curso-Taller       “Enseñanza del modelo de envejecimiento saludable: valoración de los dominios de la Atención Integrada para las Personas Mayores ICOPE”.  Dominio Autocuidado       </vt:lpstr>
      <vt:lpstr>Dominio Autocuidado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somnolencia subjetiva se puede definir como un impulso para conciliar el sueño. Es un indicador sensible de sueño insuficiente y alteración de la función de vigilia.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LICENCIATURA EN DESARROLLO COMUNITARIO PARA EL ENVEJECIMIENTO</dc:title>
  <dc:creator>Marissa Vivaldo Martínez</dc:creator>
  <cp:lastModifiedBy>Cuenta Microsoft</cp:lastModifiedBy>
  <cp:revision>485</cp:revision>
  <dcterms:created xsi:type="dcterms:W3CDTF">2014-02-18T15:19:21Z</dcterms:created>
  <dcterms:modified xsi:type="dcterms:W3CDTF">2025-03-25T12:12:40Z</dcterms:modified>
</cp:coreProperties>
</file>